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oboto"/>
      <p:regular r:id="rId57"/>
      <p:bold r:id="rId58"/>
      <p:italic r:id="rId59"/>
      <p:boldItalic r:id="rId60"/>
    </p:embeddedFont>
    <p:embeddedFont>
      <p:font typeface="Montserrat"/>
      <p:regular r:id="rId61"/>
      <p:bold r:id="rId62"/>
      <p:italic r:id="rId63"/>
      <p:boldItalic r:id="rId64"/>
    </p:embeddedFont>
    <p:embeddedFont>
      <p:font typeface="Open Sans Light"/>
      <p:regular r:id="rId65"/>
      <p:bold r:id="rId66"/>
      <p:italic r:id="rId67"/>
      <p:boldItalic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C9AF62-20AF-41FE-A156-9CE54EAA2E94}">
  <a:tblStyle styleId="{AAC9AF62-20AF-41FE-A156-9CE54EAA2E9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2ABC8AF-AC4D-4CCB-8A3D-A1113D8805A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Open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4.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6.xml"/><Relationship Id="rId66" Type="http://schemas.openxmlformats.org/officeDocument/2006/relationships/font" Target="fonts/OpenSansLight-bold.fntdata"/><Relationship Id="rId21" Type="http://schemas.openxmlformats.org/officeDocument/2006/relationships/slide" Target="slides/slide15.xml"/><Relationship Id="rId65" Type="http://schemas.openxmlformats.org/officeDocument/2006/relationships/font" Target="fonts/OpenSansLight-regular.fntdata"/><Relationship Id="rId24" Type="http://schemas.openxmlformats.org/officeDocument/2006/relationships/slide" Target="slides/slide18.xml"/><Relationship Id="rId68" Type="http://schemas.openxmlformats.org/officeDocument/2006/relationships/font" Target="fonts/OpenSansLight-boldItalic.fntdata"/><Relationship Id="rId23" Type="http://schemas.openxmlformats.org/officeDocument/2006/relationships/slide" Target="slides/slide17.xml"/><Relationship Id="rId67" Type="http://schemas.openxmlformats.org/officeDocument/2006/relationships/font" Target="fonts/OpenSansLight-italic.fntdata"/><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eexplore.ieee.org/document/8855960" TargetMode="External"/><Relationship Id="rId3" Type="http://schemas.openxmlformats.org/officeDocument/2006/relationships/hyperlink" Target="https://ieeexplore.ieee.org/document/7880852?denied=" TargetMode="External"/><Relationship Id="rId4" Type="http://schemas.openxmlformats.org/officeDocument/2006/relationships/hyperlink" Target="https://ieeexplore.ieee.org/document/9750641" TargetMode="External"/><Relationship Id="rId10" Type="http://schemas.openxmlformats.org/officeDocument/2006/relationships/hyperlink" Target="https://www.analyticsvidhya.com/blog/2018/11/implementation-faster-r-cnn-python-object-detection/#:~:text=It%20is%20used%20in%20self,and%20predicts%20their%20bounding%20boxes." TargetMode="External"/><Relationship Id="rId9" Type="http://schemas.openxmlformats.org/officeDocument/2006/relationships/hyperlink" Target="https://towardsdatascience.com/r-cnn-fast-r-cnn-faster-r-cnn-yolo-object-detection-algorithms-36d53571365e" TargetMode="External"/><Relationship Id="rId5" Type="http://schemas.openxmlformats.org/officeDocument/2006/relationships/hyperlink" Target="https://medium.com/ibm-data-ai/faster-r-cnn-vs-yolo-vs-ssd-object-detection-algorithms-18badb0e02dc" TargetMode="External"/><Relationship Id="rId6" Type="http://schemas.openxmlformats.org/officeDocument/2006/relationships/hyperlink" Target="https://www.labellerr.com/blog/how-object-detection-works-in-self-driving-cars-using-deep-learning/#:~:text=Faster%2DRCNN%3A%20The%20main%20insight,of%2Dthe%2Dart%20accuracy" TargetMode="External"/><Relationship Id="rId7" Type="http://schemas.openxmlformats.org/officeDocument/2006/relationships/hyperlink" Target="https://towardsdatascience.com/r-cnn-fast-r-cnn-faster-r-cnn-yolo-object-detection-algorithms-36d53571365e" TargetMode="External"/><Relationship Id="rId8" Type="http://schemas.openxmlformats.org/officeDocument/2006/relationships/hyperlink" Target="https://blog.paperspace.com/faster-r-cnn-explained-object-detectio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eexplore.ieee.org/document/8855960" TargetMode="External"/><Relationship Id="rId3" Type="http://schemas.openxmlformats.org/officeDocument/2006/relationships/hyperlink" Target="https://ieeexplore.ieee.org/document/7880852?denied=" TargetMode="External"/><Relationship Id="rId4" Type="http://schemas.openxmlformats.org/officeDocument/2006/relationships/hyperlink" Target="https://ieeexplore.ieee.org/document/9750641" TargetMode="External"/><Relationship Id="rId5" Type="http://schemas.openxmlformats.org/officeDocument/2006/relationships/hyperlink" Target="https://medium.com/ibm-data-ai/faster-r-cnn-vs-yolo-vs-ssd-object-detection-algorithms-18badb0e02dc" TargetMode="External"/><Relationship Id="rId6" Type="http://schemas.openxmlformats.org/officeDocument/2006/relationships/hyperlink" Target="https://www.labellerr.com/blog/how-object-detection-works-in-self-driving-cars-using-deep-learning/#:~:text=Faster%2DRCNN%3A%20The%20main%20insight,of%2Dthe%2Dart%20accuracy"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6a6a87d4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6a6a87d4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6a6a87d4a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6a6a87d4a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6a6a87d4a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6a6a87d4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6a6a87d4a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6a6a87d4a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6a6a87d4a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6a6a87d4a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444746"/>
                </a:solidFill>
                <a:latin typeface="Roboto"/>
                <a:ea typeface="Roboto"/>
                <a:cs typeface="Roboto"/>
                <a:sym typeface="Roboto"/>
              </a:rPr>
              <a:t>Motional created the nuScenes dataset to support public research into computer vision and autonomous driving</a:t>
            </a:r>
            <a:endParaRPr sz="1050">
              <a:solidFill>
                <a:srgbClr val="444746"/>
              </a:solidFill>
              <a:latin typeface="Roboto"/>
              <a:ea typeface="Roboto"/>
              <a:cs typeface="Roboto"/>
              <a:sym typeface="Roboto"/>
            </a:endParaRPr>
          </a:p>
          <a:p>
            <a:pPr indent="0" lvl="0" marL="0" rtl="0" algn="l">
              <a:spcBef>
                <a:spcPts val="0"/>
              </a:spcBef>
              <a:spcAft>
                <a:spcPts val="0"/>
              </a:spcAft>
              <a:buNone/>
            </a:pPr>
            <a:r>
              <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nuImages is a subset of nuScenes. a large-scale autonomous driving dataset with image-level 2d annotations. It features:</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(~150h of driving)</a:t>
            </a:r>
            <a:endParaRPr sz="1050">
              <a:solidFill>
                <a:srgbClr val="444746"/>
              </a:solidFill>
              <a:latin typeface="Roboto"/>
              <a:ea typeface="Roboto"/>
              <a:cs typeface="Roboto"/>
              <a:sym typeface="Roboto"/>
            </a:endParaRPr>
          </a:p>
          <a:p>
            <a:pPr indent="0" lvl="0" marL="0" rtl="0" algn="l">
              <a:spcBef>
                <a:spcPts val="0"/>
              </a:spcBef>
              <a:spcAft>
                <a:spcPts val="0"/>
              </a:spcAft>
              <a:buNone/>
            </a:pPr>
            <a:r>
              <a:rPr b="1" lang="en" sz="1050">
                <a:solidFill>
                  <a:srgbClr val="444746"/>
                </a:solidFill>
                <a:latin typeface="Roboto"/>
                <a:ea typeface="Roboto"/>
                <a:cs typeface="Roboto"/>
                <a:sym typeface="Roboto"/>
              </a:rPr>
              <a:t>● 1000 driving scenes from 2 diverse cities: Boston and Singapore</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800k annotated foreground objects with 2d bounding boxes and instance masks</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100k 2d image segmentation masks for background classes</a:t>
            </a:r>
            <a:endParaRPr sz="1050">
              <a:solidFill>
                <a:srgbClr val="444746"/>
              </a:solidFill>
              <a:latin typeface="Roboto"/>
              <a:ea typeface="Roboto"/>
              <a:cs typeface="Roboto"/>
              <a:sym typeface="Roboto"/>
            </a:endParaRPr>
          </a:p>
          <a:p>
            <a:pPr indent="-295275" lvl="0" marL="457200" rtl="0" algn="l">
              <a:spcBef>
                <a:spcPts val="0"/>
              </a:spcBef>
              <a:spcAft>
                <a:spcPts val="0"/>
              </a:spcAft>
              <a:buClr>
                <a:srgbClr val="444746"/>
              </a:buClr>
              <a:buSzPts val="1050"/>
              <a:buFont typeface="Roboto"/>
              <a:buChar char="-"/>
            </a:pPr>
            <a:r>
              <a:rPr lang="en" sz="1050">
                <a:solidFill>
                  <a:srgbClr val="444746"/>
                </a:solidFill>
                <a:latin typeface="Roboto"/>
                <a:ea typeface="Roboto"/>
                <a:cs typeface="Roboto"/>
                <a:sym typeface="Roboto"/>
              </a:rPr>
              <a:t>6 cameras capture challenging driving scenarios during diverse times and weather conditions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6a6a87d4ab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16a6a87d4ab_0_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Example of nuImages annotations under the hood</a:t>
            </a:r>
            <a:endParaRPr/>
          </a:p>
          <a:p>
            <a:pPr indent="-298450" lvl="1" marL="914400" rtl="0" algn="l">
              <a:lnSpc>
                <a:spcPct val="100000"/>
              </a:lnSpc>
              <a:spcBef>
                <a:spcPts val="0"/>
              </a:spcBef>
              <a:spcAft>
                <a:spcPts val="0"/>
              </a:spcAft>
              <a:buSzPts val="1100"/>
              <a:buChar char="○"/>
            </a:pPr>
            <a:r>
              <a:rPr lang="en"/>
              <a:t>2D Bounding Box</a:t>
            </a:r>
            <a:endParaRPr/>
          </a:p>
          <a:p>
            <a:pPr indent="-298450" lvl="1" marL="914400" rtl="0" algn="l">
              <a:lnSpc>
                <a:spcPct val="100000"/>
              </a:lnSpc>
              <a:spcBef>
                <a:spcPts val="0"/>
              </a:spcBef>
              <a:spcAft>
                <a:spcPts val="0"/>
              </a:spcAft>
              <a:buSzPts val="1100"/>
              <a:buChar char="○"/>
            </a:pPr>
            <a:r>
              <a:rPr lang="en"/>
              <a:t>Segmentation masks for objects detected</a:t>
            </a:r>
            <a:endParaRPr/>
          </a:p>
          <a:p>
            <a:pPr indent="-298450" lvl="2" marL="1371600" rtl="0" algn="l">
              <a:lnSpc>
                <a:spcPct val="100000"/>
              </a:lnSpc>
              <a:spcBef>
                <a:spcPts val="0"/>
              </a:spcBef>
              <a:spcAft>
                <a:spcPts val="0"/>
              </a:spcAft>
              <a:buSzPts val="1100"/>
              <a:buChar char="■"/>
            </a:pPr>
            <a:r>
              <a:rPr lang="en"/>
              <a:t>Category Annotation</a:t>
            </a:r>
            <a:endParaRPr/>
          </a:p>
          <a:p>
            <a:pPr indent="-298450" lvl="2" marL="1371600" rtl="0" algn="l">
              <a:lnSpc>
                <a:spcPct val="100000"/>
              </a:lnSpc>
              <a:spcBef>
                <a:spcPts val="0"/>
              </a:spcBef>
              <a:spcAft>
                <a:spcPts val="0"/>
              </a:spcAft>
              <a:buSzPts val="1100"/>
              <a:buChar char="■"/>
            </a:pPr>
            <a:r>
              <a:rPr lang="en"/>
              <a:t>Attribute Annotation</a:t>
            </a:r>
            <a:endParaRPr/>
          </a:p>
          <a:p>
            <a:pPr indent="-298450" lvl="1" marL="914400" rtl="0" algn="l">
              <a:lnSpc>
                <a:spcPct val="100000"/>
              </a:lnSpc>
              <a:spcBef>
                <a:spcPts val="0"/>
              </a:spcBef>
              <a:spcAft>
                <a:spcPts val="0"/>
              </a:spcAft>
              <a:buSzPts val="1100"/>
              <a:buChar char="○"/>
            </a:pPr>
            <a:r>
              <a:rPr lang="en"/>
              <a:t>Not pictured: segmentation masks or annotations for surface objects (e.g. road)</a:t>
            </a:r>
            <a:endParaRPr/>
          </a:p>
          <a:p>
            <a:pPr indent="-298450" lvl="1" marL="914400" rtl="0" algn="l">
              <a:lnSpc>
                <a:spcPct val="100000"/>
              </a:lnSpc>
              <a:spcBef>
                <a:spcPts val="0"/>
              </a:spcBef>
              <a:spcAft>
                <a:spcPts val="0"/>
              </a:spcAft>
              <a:buSzPts val="1100"/>
              <a:buChar char="○"/>
            </a:pPr>
            <a:r>
              <a:rPr lang="en"/>
              <a:t>We can leverage this information to convert annotation data into XML format</a:t>
            </a:r>
            <a:endParaRPr/>
          </a:p>
          <a:p>
            <a:pPr indent="-298450" lvl="1" marL="914400" rtl="0" algn="l">
              <a:lnSpc>
                <a:spcPct val="100000"/>
              </a:lnSpc>
              <a:spcBef>
                <a:spcPts val="0"/>
              </a:spcBef>
              <a:spcAft>
                <a:spcPts val="0"/>
              </a:spcAft>
              <a:buSzPts val="1100"/>
              <a:buChar char="○"/>
            </a:pPr>
            <a:r>
              <a:rPr lang="en"/>
              <a:t>However, for our modeling purposes, we render/download our images with masks and annotations ‘OFF’ (just plain image)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99dc6e796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99dc6e796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This information also allows us to filter for images that only contain pedestrians and cyclists (with rider) to fit our problem scope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an image does not contain the category or attribute highlighted in the green square, than we ignore it,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way we are condensing an already </a:t>
            </a:r>
            <a:r>
              <a:rPr i="1" lang="en">
                <a:solidFill>
                  <a:schemeClr val="dk1"/>
                </a:solidFill>
              </a:rPr>
              <a:t>huge</a:t>
            </a:r>
            <a:r>
              <a:rPr lang="en">
                <a:solidFill>
                  <a:schemeClr val="dk1"/>
                </a:solidFill>
              </a:rPr>
              <a:t> dataset into something a lot more manageable for our first model iterations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9dc6e796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9dc6e796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444746"/>
                </a:solidFill>
                <a:latin typeface="Roboto"/>
                <a:ea typeface="Roboto"/>
                <a:cs typeface="Roboto"/>
                <a:sym typeface="Roboto"/>
              </a:rPr>
              <a:t>Motivation:</a:t>
            </a:r>
            <a:endParaRPr sz="1000" u="sng">
              <a:solidFill>
                <a:srgbClr val="444746"/>
              </a:solidFill>
              <a:latin typeface="Roboto"/>
              <a:ea typeface="Roboto"/>
              <a:cs typeface="Roboto"/>
              <a:sym typeface="Roboto"/>
            </a:endParaRPr>
          </a:p>
          <a:p>
            <a:pPr indent="-292100" lvl="0" marL="4572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Pascal VOC XML - The annotation format originally created for the Visual Object Challenge (VOC) has become a common interchange format for object detection labels</a:t>
            </a:r>
            <a:endParaRPr sz="1000">
              <a:solidFill>
                <a:srgbClr val="444746"/>
              </a:solidFill>
              <a:latin typeface="Roboto"/>
              <a:ea typeface="Roboto"/>
              <a:cs typeface="Roboto"/>
              <a:sym typeface="Roboto"/>
            </a:endParaRPr>
          </a:p>
          <a:p>
            <a:pPr indent="-292100" lvl="0" marL="4572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In contrast to csv commonly used for tabular data, XML:</a:t>
            </a:r>
            <a:endParaRPr sz="1000">
              <a:solidFill>
                <a:srgbClr val="444746"/>
              </a:solidFill>
              <a:latin typeface="Roboto"/>
              <a:ea typeface="Roboto"/>
              <a:cs typeface="Roboto"/>
              <a:sym typeface="Roboto"/>
            </a:endParaRPr>
          </a:p>
          <a:p>
            <a:pPr indent="-292100" lvl="1" marL="9144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can have one to many relations in multi-levels in XML data representation</a:t>
            </a:r>
            <a:endParaRPr sz="1000">
              <a:solidFill>
                <a:srgbClr val="444746"/>
              </a:solidFill>
              <a:latin typeface="Roboto"/>
              <a:ea typeface="Roboto"/>
              <a:cs typeface="Roboto"/>
              <a:sym typeface="Roboto"/>
            </a:endParaRPr>
          </a:p>
          <a:p>
            <a:pPr indent="-292100" lvl="1" marL="9144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is arguably more readable than CSV</a:t>
            </a:r>
            <a:endParaRPr sz="1000">
              <a:solidFill>
                <a:srgbClr val="444746"/>
              </a:solidFill>
              <a:latin typeface="Roboto"/>
              <a:ea typeface="Roboto"/>
              <a:cs typeface="Roboto"/>
              <a:sym typeface="Roboto"/>
            </a:endParaRPr>
          </a:p>
          <a:p>
            <a:pPr indent="-292100" lvl="1" marL="9144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And there are standard parsers available everywhere, </a:t>
            </a:r>
            <a:endParaRPr sz="1000">
              <a:solidFill>
                <a:srgbClr val="444746"/>
              </a:solidFill>
              <a:latin typeface="Roboto"/>
              <a:ea typeface="Roboto"/>
              <a:cs typeface="Roboto"/>
              <a:sym typeface="Roboto"/>
            </a:endParaRPr>
          </a:p>
          <a:p>
            <a:pPr indent="-292100" lvl="1" marL="9144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and that XML compresses quite good</a:t>
            </a:r>
            <a:endParaRPr sz="1000">
              <a:solidFill>
                <a:srgbClr val="444746"/>
              </a:solidFill>
              <a:latin typeface="Roboto"/>
              <a:ea typeface="Roboto"/>
              <a:cs typeface="Roboto"/>
              <a:sym typeface="Roboto"/>
            </a:endParaRPr>
          </a:p>
          <a:p>
            <a:pPr indent="-292100" lvl="0" marL="4572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Later, Vanessa will discuss how we convert our XML annotation data to TFRecords to perform Transfer Learning in Tensorflow</a:t>
            </a:r>
            <a:endParaRPr sz="1000">
              <a:solidFill>
                <a:srgbClr val="444746"/>
              </a:solidFill>
              <a:latin typeface="Roboto"/>
              <a:ea typeface="Roboto"/>
              <a:cs typeface="Roboto"/>
              <a:sym typeface="Roboto"/>
            </a:endParaRPr>
          </a:p>
          <a:p>
            <a:pPr indent="0" lvl="0" marL="0" rtl="0" algn="l">
              <a:spcBef>
                <a:spcPts val="0"/>
              </a:spcBef>
              <a:spcAft>
                <a:spcPts val="0"/>
              </a:spcAft>
              <a:buNone/>
            </a:pPr>
            <a:r>
              <a:rPr lang="en" sz="1000" u="sng">
                <a:solidFill>
                  <a:srgbClr val="444746"/>
                </a:solidFill>
                <a:latin typeface="Roboto"/>
                <a:ea typeface="Roboto"/>
                <a:cs typeface="Roboto"/>
                <a:sym typeface="Roboto"/>
              </a:rPr>
              <a:t>Objective: </a:t>
            </a:r>
            <a:endParaRPr sz="1000" u="sng">
              <a:solidFill>
                <a:srgbClr val="444746"/>
              </a:solidFill>
              <a:latin typeface="Roboto"/>
              <a:ea typeface="Roboto"/>
              <a:cs typeface="Roboto"/>
              <a:sym typeface="Roboto"/>
            </a:endParaRPr>
          </a:p>
          <a:p>
            <a:pPr indent="-292100" lvl="0" marL="4572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Take Pascal VOC XML format (right), find </a:t>
            </a:r>
            <a:r>
              <a:rPr lang="en" sz="1000">
                <a:solidFill>
                  <a:srgbClr val="444746"/>
                </a:solidFill>
                <a:latin typeface="Roboto"/>
                <a:ea typeface="Roboto"/>
                <a:cs typeface="Roboto"/>
                <a:sym typeface="Roboto"/>
              </a:rPr>
              <a:t>corresponding</a:t>
            </a:r>
            <a:r>
              <a:rPr lang="en" sz="1000">
                <a:solidFill>
                  <a:srgbClr val="444746"/>
                </a:solidFill>
                <a:latin typeface="Roboto"/>
                <a:ea typeface="Roboto"/>
                <a:cs typeface="Roboto"/>
                <a:sym typeface="Roboto"/>
              </a:rPr>
              <a:t> items in provided nuImages dataset annotations</a:t>
            </a:r>
            <a:endParaRPr sz="1000">
              <a:solidFill>
                <a:srgbClr val="444746"/>
              </a:solidFill>
              <a:latin typeface="Roboto"/>
              <a:ea typeface="Roboto"/>
              <a:cs typeface="Roboto"/>
              <a:sym typeface="Roboto"/>
            </a:endParaRPr>
          </a:p>
          <a:p>
            <a:pPr indent="-292100" lvl="1" marL="9144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Navigating the nuImages Schema (left)</a:t>
            </a:r>
            <a:endParaRPr sz="1000">
              <a:solidFill>
                <a:srgbClr val="444746"/>
              </a:solidFill>
              <a:latin typeface="Roboto"/>
              <a:ea typeface="Roboto"/>
              <a:cs typeface="Roboto"/>
              <a:sym typeface="Roboto"/>
            </a:endParaRPr>
          </a:p>
          <a:p>
            <a:pPr indent="-292100" lvl="1" marL="9144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Get coordinates of the bounding boxes</a:t>
            </a:r>
            <a:endParaRPr sz="1000">
              <a:solidFill>
                <a:srgbClr val="444746"/>
              </a:solidFill>
              <a:latin typeface="Roboto"/>
              <a:ea typeface="Roboto"/>
              <a:cs typeface="Roboto"/>
              <a:sym typeface="Roboto"/>
            </a:endParaRPr>
          </a:p>
          <a:p>
            <a:pPr indent="-292100" lvl="1" marL="9144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Label name of annotation</a:t>
            </a:r>
            <a:endParaRPr sz="1000">
              <a:solidFill>
                <a:srgbClr val="444746"/>
              </a:solidFill>
              <a:latin typeface="Roboto"/>
              <a:ea typeface="Roboto"/>
              <a:cs typeface="Roboto"/>
              <a:sym typeface="Roboto"/>
            </a:endParaRPr>
          </a:p>
          <a:p>
            <a:pPr indent="-292100" lvl="1" marL="9144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Dimensions of image (anticipate all will be same size in the end)</a:t>
            </a:r>
            <a:endParaRPr sz="1000">
              <a:solidFill>
                <a:srgbClr val="444746"/>
              </a:solidFill>
              <a:latin typeface="Roboto"/>
              <a:ea typeface="Roboto"/>
              <a:cs typeface="Roboto"/>
              <a:sym typeface="Roboto"/>
            </a:endParaRPr>
          </a:p>
          <a:p>
            <a:pPr indent="-292100" lvl="1" marL="9144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Properly</a:t>
            </a:r>
            <a:r>
              <a:rPr lang="en" sz="1000">
                <a:solidFill>
                  <a:srgbClr val="444746"/>
                </a:solidFill>
                <a:latin typeface="Roboto"/>
                <a:ea typeface="Roboto"/>
                <a:cs typeface="Roboto"/>
                <a:sym typeface="Roboto"/>
              </a:rPr>
              <a:t> encode local/relative path</a:t>
            </a:r>
            <a:endParaRPr sz="1000">
              <a:solidFill>
                <a:srgbClr val="444746"/>
              </a:solidFill>
              <a:latin typeface="Roboto"/>
              <a:ea typeface="Roboto"/>
              <a:cs typeface="Roboto"/>
              <a:sym typeface="Roboto"/>
            </a:endParaRPr>
          </a:p>
          <a:p>
            <a:pPr indent="-292100" lvl="1" marL="914400" rtl="0" algn="l">
              <a:spcBef>
                <a:spcPts val="0"/>
              </a:spcBef>
              <a:spcAft>
                <a:spcPts val="0"/>
              </a:spcAft>
              <a:buClr>
                <a:srgbClr val="444746"/>
              </a:buClr>
              <a:buSzPts val="1000"/>
              <a:buFont typeface="Roboto"/>
              <a:buChar char="○"/>
            </a:pPr>
            <a:r>
              <a:rPr lang="en" sz="1000">
                <a:solidFill>
                  <a:srgbClr val="444746"/>
                </a:solidFill>
                <a:latin typeface="Roboto"/>
                <a:ea typeface="Roboto"/>
                <a:cs typeface="Roboto"/>
                <a:sym typeface="Roboto"/>
              </a:rPr>
              <a:t>Preserve filename</a:t>
            </a:r>
            <a:endParaRPr sz="1000">
              <a:solidFill>
                <a:srgbClr val="444746"/>
              </a:solidFill>
              <a:latin typeface="Roboto"/>
              <a:ea typeface="Roboto"/>
              <a:cs typeface="Roboto"/>
              <a:sym typeface="Roboto"/>
            </a:endParaRPr>
          </a:p>
          <a:p>
            <a:pPr indent="0" lvl="0" marL="0" rtl="0" algn="l">
              <a:spcBef>
                <a:spcPts val="0"/>
              </a:spcBef>
              <a:spcAft>
                <a:spcPts val="0"/>
              </a:spcAft>
              <a:buNone/>
            </a:pPr>
            <a:r>
              <a:t/>
            </a:r>
            <a:endParaRPr b="1" sz="1000">
              <a:solidFill>
                <a:srgbClr val="444746"/>
              </a:solidFill>
              <a:latin typeface="Roboto"/>
              <a:ea typeface="Roboto"/>
              <a:cs typeface="Roboto"/>
              <a:sym typeface="Roboto"/>
            </a:endParaRPr>
          </a:p>
          <a:p>
            <a:pPr indent="0" lvl="0" marL="0" rtl="0" algn="l">
              <a:spcBef>
                <a:spcPts val="0"/>
              </a:spcBef>
              <a:spcAft>
                <a:spcPts val="0"/>
              </a:spcAft>
              <a:buNone/>
            </a:pPr>
            <a:r>
              <a:t/>
            </a:r>
            <a:endParaRPr b="1" sz="1050">
              <a:solidFill>
                <a:srgbClr val="444746"/>
              </a:solidFill>
              <a:latin typeface="Roboto"/>
              <a:ea typeface="Roboto"/>
              <a:cs typeface="Roboto"/>
              <a:sym typeface="Roboto"/>
            </a:endParaRPr>
          </a:p>
          <a:p>
            <a:pPr indent="0" lvl="0" marL="0" rtl="0" algn="l">
              <a:spcBef>
                <a:spcPts val="0"/>
              </a:spcBef>
              <a:spcAft>
                <a:spcPts val="0"/>
              </a:spcAft>
              <a:buNone/>
            </a:pPr>
            <a:r>
              <a:t/>
            </a:r>
            <a:endParaRPr b="1" sz="1050">
              <a:solidFill>
                <a:srgbClr val="444746"/>
              </a:solidFill>
              <a:latin typeface="Roboto"/>
              <a:ea typeface="Roboto"/>
              <a:cs typeface="Roboto"/>
              <a:sym typeface="Roboto"/>
            </a:endParaRPr>
          </a:p>
          <a:p>
            <a:pPr indent="0" lvl="0" marL="0" rtl="0" algn="l">
              <a:spcBef>
                <a:spcPts val="0"/>
              </a:spcBef>
              <a:spcAft>
                <a:spcPts val="0"/>
              </a:spcAft>
              <a:buNone/>
            </a:pPr>
            <a:r>
              <a:rPr b="1" lang="en" sz="1050">
                <a:solidFill>
                  <a:srgbClr val="444746"/>
                </a:solidFill>
                <a:latin typeface="Roboto"/>
                <a:ea typeface="Roboto"/>
                <a:cs typeface="Roboto"/>
                <a:sym typeface="Roboto"/>
              </a:rPr>
              <a:t>Please expand and read!</a:t>
            </a:r>
            <a:endParaRPr b="1"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In this section, you might choose to include slides to cover (these are just options to consider):</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"Dataset Overview"</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"Data Collection"</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"Exploratory Data Analysis (EDA)"</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"Data Selection"</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"Data Cleaning"</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"Text Preprocessing" (for NLP projects)</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"Feature Selection"</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"Feature Engineering"</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"Data Transformation"</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"Correlation Analysis"</a:t>
            </a:r>
            <a:endParaRPr sz="1050">
              <a:solidFill>
                <a:srgbClr val="444746"/>
              </a:solidFill>
              <a:latin typeface="Roboto"/>
              <a:ea typeface="Roboto"/>
              <a:cs typeface="Roboto"/>
              <a:sym typeface="Roboto"/>
            </a:endParaRPr>
          </a:p>
          <a:p>
            <a:pPr indent="0" lvl="0" marL="0" rtl="0" algn="l">
              <a:spcBef>
                <a:spcPts val="0"/>
              </a:spcBef>
              <a:spcAft>
                <a:spcPts val="0"/>
              </a:spcAft>
              <a:buNone/>
            </a:pPr>
            <a:r>
              <a:rPr lang="en" sz="1050">
                <a:solidFill>
                  <a:srgbClr val="444746"/>
                </a:solidFill>
                <a:latin typeface="Roboto"/>
                <a:ea typeface="Roboto"/>
                <a:cs typeface="Roboto"/>
                <a:sym typeface="Roboto"/>
              </a:rPr>
              <a:t>- Etc!</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8a07cd33b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8a07cd33b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8a07cd33b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8a07cd33b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build our model, we decided to employ the use of Transfer Learning. Now, what is transfer learning? It is a machine learning method where a pre-existing model is used and modified to fit to a different dataset according to the objective of the project. In our case, we explored the use of objection detection models in order to classify images of objects in our dataset, which Elena will go into a bit later on. There are many pros to using transfer </a:t>
            </a:r>
            <a:r>
              <a:rPr lang="en"/>
              <a:t>learning</a:t>
            </a:r>
            <a:r>
              <a:rPr lang="en"/>
              <a:t> vs. a more traditional model building structure. As you can see from the image here, while traditional </a:t>
            </a:r>
            <a:r>
              <a:rPr lang="en"/>
              <a:t>learning</a:t>
            </a:r>
            <a:r>
              <a:rPr lang="en"/>
              <a:t> is limited to a single task specific to only 1 project and dataset, transfer learning uses previously learned techniques from other datasets. By using this model, we are essentially compounding the knowledge of the model, which will result in a process that can be faster, more accurate and would perhaps need less training data.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6a6a87d4a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6a6a87d4ab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While training from scratch offers more flexibility than transfer learning, transfer learning offers almost as much flexibility as training a model from scratch, while significantly minimizing the effort</a:t>
            </a:r>
            <a:endParaRPr>
              <a:solidFill>
                <a:schemeClr val="dk1"/>
              </a:solidFill>
            </a:endParaRPr>
          </a:p>
          <a:p>
            <a:pPr indent="0" lvl="0" marL="0" rtl="0" algn="l">
              <a:spcBef>
                <a:spcPts val="0"/>
              </a:spcBef>
              <a:spcAft>
                <a:spcPts val="0"/>
              </a:spcAft>
              <a:buNone/>
            </a:pPr>
            <a:r>
              <a:rPr lang="en">
                <a:solidFill>
                  <a:schemeClr val="dk1"/>
                </a:solidFill>
              </a:rPr>
              <a:t>Here is a more visual representation of transfer learning. As we know, to train a neural network there needs to be an input layer, several hidden layers and an output layer. To modify the model to our dataset, we modified the layers instead of adding to the number of layers, thereby modifying the output as well.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Image credits to MATLAB Deep Learning Onramp - What is Transfer Learning?</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a6a87d4a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a6a87d4a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9ef0ee8da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9ef0ee8da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a:t>
            </a:r>
            <a:r>
              <a:rPr lang="en"/>
              <a:t>example</a:t>
            </a:r>
            <a:r>
              <a:rPr lang="en"/>
              <a:t> from a paper published in Nature </a:t>
            </a:r>
            <a:r>
              <a:rPr lang="en"/>
              <a:t>which uses Transfer Learning to classify data from a electrocardiogram. They use a slightly different process than us as in the first step. They train a convolutional neural network to pretrain the model on the original dataset that first classifies heart rate, while we used an objection detection that was already pretrained on different sets of data. The output of the training and the weights are transferred to a new CNN model, where they fine tune the model and run it on a specialized dataset that classifies Arythmia specifically. If we were to draw parallels to our own model, we ran our new object detection model onto the nuImages dataset in order to classify pedestrians.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203e29f4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203e29f4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want to highlight how </a:t>
            </a:r>
            <a:r>
              <a:rPr lang="en"/>
              <a:t>useful</a:t>
            </a:r>
            <a:r>
              <a:rPr lang="en"/>
              <a:t> the Deep Learning Onramp was to help us understand the concepts behind transfer learning. Given we were all new to Deep Learning, this training was a great way to help us ramp up and grasp concepts more quickly.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203e29f4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b203e29f4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knew we wanted to use pretrained models to do transfer learning and train an algorithm that could identify only the pedestrians and cyclists in the images. We had several options to choose from: On one hand, we had a few models available in MATLAB and also TensorFlow 2 has a comprehensive set of detection models. We decided to continue our testing with TensorFlow model architectures.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99dc6e79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99dc6e796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Pedestrian detection based on improved Faster RCNN algorithm | IEEE Conference Publication | IEEE Xplore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A Faster RCNN-Based Pedestrian Detection System | IEEE Conference Publication | IEEE Xplore</a:t>
            </a:r>
            <a:br>
              <a:rPr lang="en"/>
            </a:br>
            <a:br>
              <a:rPr lang="en"/>
            </a:br>
            <a:r>
              <a:rPr lang="en" u="sng">
                <a:solidFill>
                  <a:schemeClr val="hlink"/>
                </a:solidFill>
                <a:hlinkClick r:id="rId4"/>
              </a:rPr>
              <a:t>An Improved Faster R-CNN Algorithm for Pedestrian Detection | IEEE Conference Publication | IEEE Xplore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Faster R-CNN vs YOLO vs SSD — Object Detection Algorithms | by Abonia Sojasingarayar | IBM Data Science in Practice | Medium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https://www.labellerr.com/blog/how-object-detection-works-in-self-driving-cars-using-deep-learning/#:~:text=Faster%2DRCNN%3A%20The%20main%20insight,of%2Dthe%2Dart%20accuracy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7"/>
              </a:rPr>
              <a:t>https://towardsdatascience.com/r-cnn-fast-r-cnn-faster-r-cnn-yolo-object-detection-algorithms-36d53571365e</a:t>
            </a:r>
            <a:r>
              <a:rPr lang="en"/>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Vanessa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8"/>
              </a:rPr>
              <a:t>Faster R-CNN Explained for Object Detection Tasks | Paperspace Blog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9"/>
              </a:rPr>
              <a:t>R-CNN, Fast R-CNN, Faster R-CNN, YOLO — Object Detection Algorithms | by Rohith Gandhi | Towards Data Science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u="sng">
                <a:solidFill>
                  <a:schemeClr val="hlink"/>
                </a:solidFill>
                <a:hlinkClick r:id="rId10"/>
              </a:rPr>
              <a:t>Faster RCNN Python | Faster R-CNN For Object Detection (analyticsvidhya.com)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Vanessa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8a07cd33b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8a07cd33b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Speed , mAP, Outputs,</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Faster R-CNN ResNet101 V1 1024x1024</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72	37.1	Boxes</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SSD ResNet101 V1 FPN 640x640 (RetinaNet101)</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57	35.6	Boxes</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EfficientDet D1 640x640</a:t>
            </a:r>
            <a:endParaRPr sz="1150">
              <a:solidFill>
                <a:srgbClr val="1D1C1D"/>
              </a:solidFill>
              <a:highlight>
                <a:srgbClr val="F8F8F8"/>
              </a:highlight>
            </a:endParaRPr>
          </a:p>
          <a:p>
            <a:pPr indent="-228600" lvl="0" marL="990600" rtl="0" algn="l">
              <a:lnSpc>
                <a:spcPct val="115000"/>
              </a:lnSpc>
              <a:spcBef>
                <a:spcPts val="0"/>
              </a:spcBef>
              <a:spcAft>
                <a:spcPts val="0"/>
              </a:spcAft>
              <a:buClr>
                <a:srgbClr val="1D1C1D"/>
              </a:buClr>
              <a:buSzPts val="1150"/>
              <a:buNone/>
            </a:pPr>
            <a:r>
              <a:rPr lang="en" sz="1150">
                <a:solidFill>
                  <a:srgbClr val="1D1C1D"/>
                </a:solidFill>
                <a:highlight>
                  <a:srgbClr val="F8F8F8"/>
                </a:highlight>
              </a:rPr>
              <a:t>54	38.4	Boxes</a:t>
            </a:r>
            <a:endParaRPr sz="1150">
              <a:solidFill>
                <a:srgbClr val="1D1C1D"/>
              </a:solidFill>
              <a:highlight>
                <a:srgbClr val="F8F8F8"/>
              </a:highlight>
            </a:endParaRPr>
          </a:p>
          <a:p>
            <a:pPr indent="-228600" lvl="0" marL="723900" rtl="0" algn="l">
              <a:lnSpc>
                <a:spcPct val="115000"/>
              </a:lnSpc>
              <a:spcBef>
                <a:spcPts val="0"/>
              </a:spcBef>
              <a:spcAft>
                <a:spcPts val="0"/>
              </a:spcAft>
              <a:buClr>
                <a:srgbClr val="1D1C1D"/>
              </a:buClr>
              <a:buSzPts val="1150"/>
              <a:buNone/>
            </a:pPr>
            <a:r>
              <a:rPr lang="en" sz="1150">
                <a:solidFill>
                  <a:srgbClr val="1D1C1D"/>
                </a:solidFill>
                <a:highlight>
                  <a:srgbClr val="F8F8F8"/>
                </a:highlight>
              </a:rPr>
              <a:t>CenterNet Resnet101 V1 FPN 512x512</a:t>
            </a:r>
            <a:endParaRPr sz="1150">
              <a:solidFill>
                <a:srgbClr val="1D1C1D"/>
              </a:solidFill>
              <a:highlight>
                <a:srgbClr val="F8F8F8"/>
              </a:highlight>
            </a:endParaRPr>
          </a:p>
          <a:p>
            <a:pPr indent="0" lvl="0" marL="0" rtl="0" algn="l">
              <a:lnSpc>
                <a:spcPct val="115000"/>
              </a:lnSpc>
              <a:spcBef>
                <a:spcPts val="0"/>
              </a:spcBef>
              <a:spcAft>
                <a:spcPts val="0"/>
              </a:spcAft>
              <a:buClr>
                <a:schemeClr val="dk1"/>
              </a:buClr>
              <a:buSzPts val="1100"/>
              <a:buFont typeface="Arial"/>
              <a:buNone/>
            </a:pPr>
            <a:r>
              <a:rPr lang="en" sz="1150">
                <a:solidFill>
                  <a:srgbClr val="1D1C1D"/>
                </a:solidFill>
                <a:highlight>
                  <a:srgbClr val="F8F8F8"/>
                </a:highlight>
              </a:rPr>
              <a:t>34  	34.2 	Boxes</a:t>
            </a:r>
            <a:endParaRPr sz="1150">
              <a:solidFill>
                <a:srgbClr val="1D1C1D"/>
              </a:solidFill>
              <a:highlight>
                <a:srgbClr val="F8F8F8"/>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9ecafb81d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9ecafb81d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Pedestrian detection based on improved Faster RCNN algorithm | IEEE Conference Publication | IEEE Xplore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A Faster RCNN-Based Pedestrian Detection System | IEEE Conference Publication | IEEE Xplore</a:t>
            </a:r>
            <a:br>
              <a:rPr lang="en"/>
            </a:br>
            <a:br>
              <a:rPr lang="en"/>
            </a:br>
            <a:r>
              <a:rPr lang="en" u="sng">
                <a:solidFill>
                  <a:schemeClr val="hlink"/>
                </a:solidFill>
                <a:hlinkClick r:id="rId4"/>
              </a:rPr>
              <a:t>An Improved Faster R-CNN Algorithm for Pedestrian Detection | IEEE Conference Publication | IEEE Xplore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Faster R-CNN vs YOLO vs SSD — Object Detection Algorithms | by Abonia Sojasingarayar | IBM Data Science in Practice | Medium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6"/>
              </a:rPr>
              <a:t>https://www.labellerr.com/blog/how-object-detection-works-in-self-driving-cars-using-deep-learning/#:~:text=Faster%2DRCNN%3A%20The%20main%20insight,of%2Dthe%2Dart%20accuracy</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Vanessa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ecafb81d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ecafb81d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n003-2018-01-03-12-03-23+0800__CAM_BACK__1514952316316487.jpg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9ecafb81d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9ecafb81d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n013-2018-09-04-13-30-50+0800__CAM_FRONT_LEFT__1536039168104825.jpg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1f97cd16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1f97cd16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while the objection detection models that Elena went through are amazing, due to several factors, we determined that the transfer learning was essential. </a:t>
            </a:r>
            <a:r>
              <a:rPr lang="en"/>
              <a:t>The</a:t>
            </a:r>
            <a:r>
              <a:rPr lang="en"/>
              <a:t> models can identify different </a:t>
            </a:r>
            <a:r>
              <a:rPr lang="en"/>
              <a:t>objects</a:t>
            </a:r>
            <a:r>
              <a:rPr lang="en"/>
              <a:t> like bikes and cars, but they provide little or no information on the state of the object. For example, if pedestrians are moving or sitting. The </a:t>
            </a:r>
            <a:r>
              <a:rPr lang="en"/>
              <a:t>dataset that we use contains all this additional information, and we modified the object detection model to refine it. We used our chosen model to make the training process easier and the model become faster and more accurate to our objective.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2cacfdaf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2cacfdaf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a6a87d4a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a6a87d4a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Pam -&gt; Elena -&gt; Kashish -&gt; Rachel -&gt; Vanessa -&gt; Nyah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2cacfdaf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2cacfdaf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20ccd06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2a20ccd06f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Properly feed annotations into the training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a20ccd06f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a20ccd06f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1f97cd16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a1f97cd16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a20ccd06f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a20ccd06f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a1f97cd16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a1f97cd16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20ccd06f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a20ccd06f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a1f97cd16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a1f97cd16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a1f97cd16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a1f97cd16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a1f97cd16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a1f97cd16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6a6a87d4ab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6a6a87d4ab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20ccd06f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a20ccd06f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a20ccd06f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a20ccd06f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1" marL="914400" rtl="0" algn="l">
              <a:lnSpc>
                <a:spcPct val="115000"/>
              </a:lnSpc>
              <a:spcBef>
                <a:spcPts val="0"/>
              </a:spcBef>
              <a:spcAft>
                <a:spcPts val="0"/>
              </a:spcAft>
              <a:buClr>
                <a:srgbClr val="595959"/>
              </a:buClr>
              <a:buSzPts val="1300"/>
              <a:buFont typeface="Open Sans Light"/>
              <a:buChar char="○"/>
            </a:pPr>
            <a:r>
              <a:rPr lang="en" sz="1300">
                <a:solidFill>
                  <a:srgbClr val="595959"/>
                </a:solidFill>
                <a:latin typeface="Open Sans Light"/>
                <a:ea typeface="Open Sans Light"/>
                <a:cs typeface="Open Sans Light"/>
                <a:sym typeface="Open Sans Light"/>
              </a:rPr>
              <a:t>Specializing the pipeline to enable the deployment and training of these models across different environments</a:t>
            </a:r>
            <a:endParaRPr sz="13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b203e29f4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b203e29f4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step is to use the model in MATLAB. We learned that it’s possible to import tensorflow models in MATLAB, so we can use the custom object detection without having to retrain the model. In our tests we discovered that TensorFlow 2 models with the “SavesModel” format return several warnings from MATLAB, so we want to explore further.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203e29f4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b203e29f4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we wanted to test accessing the LIDAR data. </a:t>
            </a:r>
            <a:r>
              <a:rPr lang="en"/>
              <a:t>Moving</a:t>
            </a:r>
            <a:r>
              <a:rPr lang="en"/>
              <a:t> into the nuScenes dataset, it’s possible to get all the lidar data for a given scene and convert the bin files to point cloud data format. From Python we can then open a MATLAB session using the MATLAB Engine and opening the lidar Viewer.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b203e29f4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b203e29f4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lidar viewer allow us to inspect different clusters in the data recorded by the sensor. All the data can in turn help us train a deep learning model for the lidar data and then check how well it detects pedestrians compared to images.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6a6a87d4a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6a6a87d4a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2cacfdaf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2cacfdaf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8a07cd33b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8a07cd33b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8a07cd33b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8a07cd33b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6ba5beb7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6ba5beb7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6a6a87d4a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16a6a87d4ab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6a6a87d4ab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6a6a87d4ab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6a6a87d4a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16a6a87d4ab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6a6a87d4a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6a6a87d4a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595959"/>
                </a:solidFill>
                <a:latin typeface="Open Sans Light"/>
                <a:ea typeface="Open Sans Light"/>
                <a:cs typeface="Open Sans Light"/>
                <a:sym typeface="Open Sans Light"/>
              </a:rPr>
              <a:t>Motivation</a:t>
            </a:r>
            <a:endParaRPr sz="800">
              <a:solidFill>
                <a:srgbClr val="595959"/>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800">
                <a:solidFill>
                  <a:srgbClr val="595959"/>
                </a:solidFill>
                <a:latin typeface="Open Sans Light"/>
                <a:ea typeface="Open Sans Light"/>
                <a:cs typeface="Open Sans Light"/>
                <a:sym typeface="Open Sans Light"/>
              </a:rPr>
              <a:t>Autonomous vehicles will transform transportation and change how we move around and receive goods. The safety of those systems is paramount. To be able to operate safely in a complex environment, the autonomous vehicle uses sensors to detect and track objects in its vicinity, for example pedestrians, bicyclists, and other vehicles. However, estimating the motion of objects around the autonomous vehicle is insufficient. The next level is for the autonomous vehicle to classify the behavior of the objects, whether safe or unsafe, with respect to it.</a:t>
            </a:r>
            <a:endParaRPr sz="800">
              <a:solidFill>
                <a:srgbClr val="595959"/>
              </a:solidFill>
              <a:latin typeface="Open Sans Light"/>
              <a:ea typeface="Open Sans Light"/>
              <a:cs typeface="Open Sans Light"/>
              <a:sym typeface="Open Sans Light"/>
            </a:endParaRPr>
          </a:p>
          <a:p>
            <a:pPr indent="0" lvl="0" marL="0" rtl="0" algn="l">
              <a:lnSpc>
                <a:spcPct val="115000"/>
              </a:lnSpc>
              <a:spcBef>
                <a:spcPts val="600"/>
              </a:spcBef>
              <a:spcAft>
                <a:spcPts val="0"/>
              </a:spcAft>
              <a:buClr>
                <a:schemeClr val="dk1"/>
              </a:buClr>
              <a:buSzPts val="1100"/>
              <a:buFont typeface="Arial"/>
              <a:buNone/>
            </a:pPr>
            <a:r>
              <a:rPr lang="en" sz="800">
                <a:solidFill>
                  <a:srgbClr val="595959"/>
                </a:solidFill>
                <a:latin typeface="Open Sans Light"/>
                <a:ea typeface="Open Sans Light"/>
                <a:cs typeface="Open Sans Light"/>
                <a:sym typeface="Open Sans Light"/>
              </a:rPr>
              <a:t>Consider the following </a:t>
            </a:r>
            <a:r>
              <a:rPr b="1" lang="en" sz="800">
                <a:solidFill>
                  <a:srgbClr val="595959"/>
                </a:solidFill>
                <a:latin typeface="Open Sans"/>
                <a:ea typeface="Open Sans"/>
                <a:cs typeface="Open Sans"/>
                <a:sym typeface="Open Sans"/>
              </a:rPr>
              <a:t>EXAMPLES:</a:t>
            </a:r>
            <a:r>
              <a:rPr lang="en" sz="800">
                <a:solidFill>
                  <a:srgbClr val="595959"/>
                </a:solidFill>
                <a:latin typeface="Open Sans Light"/>
                <a:ea typeface="Open Sans Light"/>
                <a:cs typeface="Open Sans Light"/>
                <a:sym typeface="Open Sans Light"/>
              </a:rPr>
              <a:t>:</a:t>
            </a:r>
            <a:endParaRPr sz="800">
              <a:solidFill>
                <a:srgbClr val="595959"/>
              </a:solidFill>
              <a:latin typeface="Open Sans Light"/>
              <a:ea typeface="Open Sans Light"/>
              <a:cs typeface="Open Sans Light"/>
              <a:sym typeface="Open Sans Light"/>
            </a:endParaRPr>
          </a:p>
          <a:p>
            <a:pPr indent="0" lvl="0" marL="0" rtl="0" algn="l">
              <a:lnSpc>
                <a:spcPct val="115000"/>
              </a:lnSpc>
              <a:spcBef>
                <a:spcPts val="600"/>
              </a:spcBef>
              <a:spcAft>
                <a:spcPts val="0"/>
              </a:spcAft>
              <a:buClr>
                <a:schemeClr val="dk1"/>
              </a:buClr>
              <a:buSzPts val="1100"/>
              <a:buFont typeface="Arial"/>
              <a:buNone/>
            </a:pPr>
            <a:r>
              <a:rPr lang="en" sz="800">
                <a:solidFill>
                  <a:srgbClr val="595959"/>
                </a:solidFill>
                <a:latin typeface="Open Sans Light"/>
                <a:ea typeface="Open Sans Light"/>
                <a:cs typeface="Open Sans Light"/>
                <a:sym typeface="Open Sans Light"/>
              </a:rPr>
              <a:t>A safe driver that follows the rules of the road vs. an aggressive driver, such as changing lanes aggressively at various speeds that might pose a risk to the autonomous vehicle.</a:t>
            </a:r>
            <a:endParaRPr sz="800">
              <a:solidFill>
                <a:srgbClr val="595959"/>
              </a:solidFill>
              <a:latin typeface="Open Sans Light"/>
              <a:ea typeface="Open Sans Light"/>
              <a:cs typeface="Open Sans Light"/>
              <a:sym typeface="Open Sans Light"/>
            </a:endParaRPr>
          </a:p>
          <a:p>
            <a:pPr indent="0" lvl="0" marL="0" rtl="0" algn="l">
              <a:lnSpc>
                <a:spcPct val="115000"/>
              </a:lnSpc>
              <a:spcBef>
                <a:spcPts val="600"/>
              </a:spcBef>
              <a:spcAft>
                <a:spcPts val="0"/>
              </a:spcAft>
              <a:buClr>
                <a:schemeClr val="dk1"/>
              </a:buClr>
              <a:buSzPts val="1100"/>
              <a:buFont typeface="Arial"/>
              <a:buNone/>
            </a:pPr>
            <a:r>
              <a:rPr lang="en" sz="800">
                <a:solidFill>
                  <a:srgbClr val="595959"/>
                </a:solidFill>
                <a:latin typeface="Open Sans Light"/>
                <a:ea typeface="Open Sans Light"/>
                <a:cs typeface="Open Sans Light"/>
                <a:sym typeface="Open Sans Light"/>
              </a:rPr>
              <a:t>A pedestrian that walks safely by the side of the road vs. a young child chasing a ball that might suddenly start crossing the road. Classifying the behavior of tracked objects can help the autonomous vehicle to predict the motion of these objects and plan accordingly.</a:t>
            </a:r>
            <a:endParaRPr sz="800">
              <a:solidFill>
                <a:srgbClr val="595959"/>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800">
              <a:solidFill>
                <a:srgbClr val="595959"/>
              </a:solidFill>
              <a:latin typeface="Open Sans Light"/>
              <a:ea typeface="Open Sans Light"/>
              <a:cs typeface="Open Sans Light"/>
              <a:sym typeface="Open Sans Light"/>
            </a:endParaRPr>
          </a:p>
          <a:p>
            <a:pPr indent="0" lvl="0" marL="0" rtl="0" algn="l">
              <a:lnSpc>
                <a:spcPct val="115000"/>
              </a:lnSpc>
              <a:spcBef>
                <a:spcPts val="600"/>
              </a:spcBef>
              <a:spcAft>
                <a:spcPts val="600"/>
              </a:spcAft>
              <a:buNone/>
            </a:pPr>
            <a:r>
              <a:rPr lang="en" sz="800">
                <a:solidFill>
                  <a:srgbClr val="595959"/>
                </a:solidFill>
                <a:latin typeface="Open Sans Light"/>
                <a:ea typeface="Open Sans Light"/>
                <a:cs typeface="Open Sans Light"/>
                <a:sym typeface="Open Sans Light"/>
              </a:rPr>
              <a:t>In 2020, there were over 2.1 million emergency department visits due to vehicle crashes</a:t>
            </a:r>
            <a:endParaRPr sz="8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20ccd06f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20ccd06f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1.png"/><Relationship Id="rId9" Type="http://schemas.openxmlformats.org/officeDocument/2006/relationships/image" Target="../media/image41.png"/><Relationship Id="rId5" Type="http://schemas.openxmlformats.org/officeDocument/2006/relationships/image" Target="../media/image16.jpg"/><Relationship Id="rId6" Type="http://schemas.openxmlformats.org/officeDocument/2006/relationships/image" Target="../media/image81.png"/><Relationship Id="rId7" Type="http://schemas.openxmlformats.org/officeDocument/2006/relationships/image" Target="../media/image22.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hyperlink" Target="https://nuscenes.org/nuimages" TargetMode="External"/><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30.png"/><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33.png"/><Relationship Id="rId6"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43.png"/><Relationship Id="rId5"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1.png"/><Relationship Id="rId5" Type="http://schemas.openxmlformats.org/officeDocument/2006/relationships/image" Target="../media/image40.png"/><Relationship Id="rId6"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40" Type="http://schemas.openxmlformats.org/officeDocument/2006/relationships/hyperlink" Target="http://download.tensorflow.org/models/object_detection/tf2/20200711/faster_rcnn_resnet152_v1_1024x1024_coco17_tpu-8.tar.gz" TargetMode="External"/><Relationship Id="rId20" Type="http://schemas.openxmlformats.org/officeDocument/2006/relationships/hyperlink" Target="http://download.tensorflow.org/models/object_detection/tf2/20200711/efficientdet_d5_coco17_tpu-32.tar.gz" TargetMode="External"/><Relationship Id="rId42" Type="http://schemas.openxmlformats.org/officeDocument/2006/relationships/hyperlink" Target="http://download.tensorflow.org/models/object_detection/tf2/20200711/faster_rcnn_inception_resnet_v2_640x640_coco17_tpu-8.tar.gz" TargetMode="External"/><Relationship Id="rId41" Type="http://schemas.openxmlformats.org/officeDocument/2006/relationships/hyperlink" Target="http://download.tensorflow.org/models/object_detection/tf2/20200711/faster_rcnn_resnet152_v1_800x1333_coco17_gpu-8.tar.gz" TargetMode="External"/><Relationship Id="rId22" Type="http://schemas.openxmlformats.org/officeDocument/2006/relationships/hyperlink" Target="http://download.tensorflow.org/models/object_detection/tf2/20200711/efficientdet_d7_coco17_tpu-32.tar.gz" TargetMode="External"/><Relationship Id="rId44" Type="http://schemas.openxmlformats.org/officeDocument/2006/relationships/hyperlink" Target="http://download.tensorflow.org/models/object_detection/tf2/20200711/mask_rcnn_inception_resnet_v2_1024x1024_coco17_gpu-8.tar.gz" TargetMode="External"/><Relationship Id="rId21" Type="http://schemas.openxmlformats.org/officeDocument/2006/relationships/hyperlink" Target="http://download.tensorflow.org/models/object_detection/tf2/20200711/efficientdet_d6_coco17_tpu-32.tar.gz" TargetMode="External"/><Relationship Id="rId43" Type="http://schemas.openxmlformats.org/officeDocument/2006/relationships/hyperlink" Target="http://download.tensorflow.org/models/object_detection/tf2/20200711/faster_rcnn_inception_resnet_v2_1024x1024_coco17_tpu-8.tar.gz" TargetMode="External"/><Relationship Id="rId24" Type="http://schemas.openxmlformats.org/officeDocument/2006/relationships/hyperlink" Target="http://download.tensorflow.org/models/object_detection/tf2/20200711/ssd_mobilenet_v1_fpn_640x640_coco17_tpu-8.tar.gz" TargetMode="External"/><Relationship Id="rId23" Type="http://schemas.openxmlformats.org/officeDocument/2006/relationships/hyperlink" Target="http://download.tensorflow.org/models/object_detection/tf2/20200711/ssd_mobilenet_v2_320x320_coco17_tpu-8.tar.gz" TargetMode="External"/><Relationship Id="rId45" Type="http://schemas.openxmlformats.org/officeDocument/2006/relationships/image" Target="../media/image80.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hyperlink" Target="http://download.tensorflow.org/models/object_detection/tf2/20200713/centernet_hg104_512x512_coco17_tpu-8.tar.gz" TargetMode="External"/><Relationship Id="rId9" Type="http://schemas.openxmlformats.org/officeDocument/2006/relationships/hyperlink" Target="http://download.tensorflow.org/models/object_detection/tf2/20200711/centernet_resnet50_v1_fpn_512x512_kpts_coco17_tpu-8.tar.gz" TargetMode="External"/><Relationship Id="rId26" Type="http://schemas.openxmlformats.org/officeDocument/2006/relationships/hyperlink" Target="http://download.tensorflow.org/models/object_detection/tf2/20200711/ssd_mobilenet_v2_fpnlite_640x640_coco17_tpu-8.tar.gz" TargetMode="External"/><Relationship Id="rId25" Type="http://schemas.openxmlformats.org/officeDocument/2006/relationships/hyperlink" Target="http://download.tensorflow.org/models/object_detection/tf2/20200711/ssd_mobilenet_v2_fpnlite_320x320_coco17_tpu-8.tar.gz" TargetMode="External"/><Relationship Id="rId28" Type="http://schemas.openxmlformats.org/officeDocument/2006/relationships/hyperlink" Target="http://download.tensorflow.org/models/object_detection/tf2/20200711/ssd_resnet50_v1_fpn_1024x1024_coco17_tpu-8.tar.gz" TargetMode="External"/><Relationship Id="rId27" Type="http://schemas.openxmlformats.org/officeDocument/2006/relationships/hyperlink" Target="http://download.tensorflow.org/models/object_detection/tf2/20200711/ssd_resnet50_v1_fpn_640x640_coco17_tpu-8.tar.gz" TargetMode="External"/><Relationship Id="rId5" Type="http://schemas.openxmlformats.org/officeDocument/2006/relationships/hyperlink" Target="http://download.tensorflow.org/models/object_detection/tf2/20200711/centernet_hg104_512x512_kpts_coco17_tpu-32.tar.gz" TargetMode="External"/><Relationship Id="rId6" Type="http://schemas.openxmlformats.org/officeDocument/2006/relationships/hyperlink" Target="http://download.tensorflow.org/models/object_detection/tf2/20200713/centernet_hg104_1024x1024_coco17_tpu-32.tar.gz" TargetMode="External"/><Relationship Id="rId29" Type="http://schemas.openxmlformats.org/officeDocument/2006/relationships/hyperlink" Target="http://download.tensorflow.org/models/object_detection/tf2/20200711/ssd_resnet101_v1_fpn_640x640_coco17_tpu-8.tar.gz" TargetMode="External"/><Relationship Id="rId7" Type="http://schemas.openxmlformats.org/officeDocument/2006/relationships/hyperlink" Target="http://download.tensorflow.org/models/object_detection/tf2/20200711/centernet_hg104_1024x1024_kpts_coco17_tpu-32.tar.gz" TargetMode="External"/><Relationship Id="rId8" Type="http://schemas.openxmlformats.org/officeDocument/2006/relationships/hyperlink" Target="http://download.tensorflow.org/models/object_detection/tf2/20200711/centernet_resnet50_v1_fpn_512x512_coco17_tpu-8.tar.gz" TargetMode="External"/><Relationship Id="rId31" Type="http://schemas.openxmlformats.org/officeDocument/2006/relationships/hyperlink" Target="http://download.tensorflow.org/models/object_detection/tf2/20200711/ssd_resnet152_v1_fpn_640x640_coco17_tpu-8.tar.gz" TargetMode="External"/><Relationship Id="rId30" Type="http://schemas.openxmlformats.org/officeDocument/2006/relationships/hyperlink" Target="http://download.tensorflow.org/models/object_detection/tf2/20200711/ssd_resnet101_v1_fpn_1024x1024_coco17_tpu-8.tar.gz" TargetMode="External"/><Relationship Id="rId11" Type="http://schemas.openxmlformats.org/officeDocument/2006/relationships/hyperlink" Target="http://download.tensorflow.org/models/object_detection/tf2/20200711/centernet_resnet50_v2_512x512_coco17_tpu-8.tar.gz" TargetMode="External"/><Relationship Id="rId33" Type="http://schemas.openxmlformats.org/officeDocument/2006/relationships/hyperlink" Target="http://download.tensorflow.org/models/object_detection/tf2/20200711/faster_rcnn_resnet50_v1_640x640_coco17_tpu-8.tar.gz" TargetMode="External"/><Relationship Id="rId10" Type="http://schemas.openxmlformats.org/officeDocument/2006/relationships/hyperlink" Target="http://download.tensorflow.org/models/object_detection/tf2/20200711/centernet_resnet101_v1_fpn_512x512_coco17_tpu-8.tar.gz" TargetMode="External"/><Relationship Id="rId32" Type="http://schemas.openxmlformats.org/officeDocument/2006/relationships/hyperlink" Target="http://download.tensorflow.org/models/object_detection/tf2/20200711/ssd_resnet152_v1_fpn_1024x1024_coco17_tpu-8.tar.gz" TargetMode="External"/><Relationship Id="rId13" Type="http://schemas.openxmlformats.org/officeDocument/2006/relationships/hyperlink" Target="http://download.tensorflow.org/models/object_detection/tf2/20210210/centernet_mobilenetv2fpn_512x512_coco17_od.tar.gz" TargetMode="External"/><Relationship Id="rId35" Type="http://schemas.openxmlformats.org/officeDocument/2006/relationships/hyperlink" Target="http://download.tensorflow.org/models/object_detection/tf2/20200711/faster_rcnn_resnet50_v1_800x1333_coco17_gpu-8.tar.gz" TargetMode="External"/><Relationship Id="rId12" Type="http://schemas.openxmlformats.org/officeDocument/2006/relationships/hyperlink" Target="http://download.tensorflow.org/models/object_detection/tf2/20200711/centernet_resnet50_v2_512x512_kpts_coco17_tpu-8.tar.gz" TargetMode="External"/><Relationship Id="rId34" Type="http://schemas.openxmlformats.org/officeDocument/2006/relationships/hyperlink" Target="http://download.tensorflow.org/models/object_detection/tf2/20200711/faster_rcnn_resnet50_v1_1024x1024_coco17_tpu-8.tar.gz" TargetMode="External"/><Relationship Id="rId15" Type="http://schemas.openxmlformats.org/officeDocument/2006/relationships/hyperlink" Target="http://download.tensorflow.org/models/object_detection/tf2/20200711/efficientdet_d0_coco17_tpu-32.tar.gz" TargetMode="External"/><Relationship Id="rId37" Type="http://schemas.openxmlformats.org/officeDocument/2006/relationships/hyperlink" Target="http://download.tensorflow.org/models/object_detection/tf2/20200711/faster_rcnn_resnet101_v1_1024x1024_coco17_tpu-8.tar.gz" TargetMode="External"/><Relationship Id="rId14" Type="http://schemas.openxmlformats.org/officeDocument/2006/relationships/hyperlink" Target="http://download.tensorflow.org/models/object_detection/tf2/20210210/centernet_mobilenetv2fpn_512x512_coco17_kpts.tar.gz" TargetMode="External"/><Relationship Id="rId36" Type="http://schemas.openxmlformats.org/officeDocument/2006/relationships/hyperlink" Target="http://download.tensorflow.org/models/object_detection/tf2/20200711/faster_rcnn_resnet101_v1_640x640_coco17_tpu-8.tar.gz" TargetMode="External"/><Relationship Id="rId17" Type="http://schemas.openxmlformats.org/officeDocument/2006/relationships/hyperlink" Target="http://download.tensorflow.org/models/object_detection/tf2/20200711/efficientdet_d2_coco17_tpu-32.tar.gz" TargetMode="External"/><Relationship Id="rId39" Type="http://schemas.openxmlformats.org/officeDocument/2006/relationships/hyperlink" Target="http://download.tensorflow.org/models/object_detection/tf2/20200711/faster_rcnn_resnet152_v1_640x640_coco17_tpu-8.tar.gz" TargetMode="External"/><Relationship Id="rId16" Type="http://schemas.openxmlformats.org/officeDocument/2006/relationships/hyperlink" Target="http://download.tensorflow.org/models/object_detection/tf2/20200711/efficientdet_d1_coco17_tpu-32.tar.gz" TargetMode="External"/><Relationship Id="rId38" Type="http://schemas.openxmlformats.org/officeDocument/2006/relationships/hyperlink" Target="http://download.tensorflow.org/models/object_detection/tf2/20200711/faster_rcnn_resnet101_v1_800x1333_coco17_gpu-8.tar.gz" TargetMode="External"/><Relationship Id="rId19" Type="http://schemas.openxmlformats.org/officeDocument/2006/relationships/hyperlink" Target="http://download.tensorflow.org/models/object_detection/tf2/20200711/efficientdet_d4_coco17_tpu-32.tar.gz" TargetMode="External"/><Relationship Id="rId18" Type="http://schemas.openxmlformats.org/officeDocument/2006/relationships/hyperlink" Target="http://download.tensorflow.org/models/object_detection/tf2/20200711/efficientdet_d3_coco17_tpu-32.tar.gz"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57.png"/><Relationship Id="rId7"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58.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61.png"/><Relationship Id="rId7"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5.jpg"/><Relationship Id="rId9" Type="http://schemas.openxmlformats.org/officeDocument/2006/relationships/image" Target="../media/image14.png"/><Relationship Id="rId5" Type="http://schemas.openxmlformats.org/officeDocument/2006/relationships/image" Target="../media/image9.jpg"/><Relationship Id="rId6" Type="http://schemas.openxmlformats.org/officeDocument/2006/relationships/image" Target="../media/image1.jpg"/><Relationship Id="rId7" Type="http://schemas.openxmlformats.org/officeDocument/2006/relationships/image" Target="../media/image11.jpg"/><Relationship Id="rId8"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46.png"/><Relationship Id="rId6"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60.png"/><Relationship Id="rId5" Type="http://schemas.openxmlformats.org/officeDocument/2006/relationships/image" Target="../media/image48.png"/><Relationship Id="rId6"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54.png"/><Relationship Id="rId5"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66.png"/><Relationship Id="rId5"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69.png"/><Relationship Id="rId5" Type="http://schemas.openxmlformats.org/officeDocument/2006/relationships/image" Target="../media/image78.png"/><Relationship Id="rId6"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67.png"/><Relationship Id="rId5"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8.png"/><Relationship Id="rId4" Type="http://schemas.openxmlformats.org/officeDocument/2006/relationships/image" Target="../media/image76.png"/><Relationship Id="rId5"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301175" y="1260950"/>
            <a:ext cx="8728500" cy="2837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Montserrat"/>
                <a:ea typeface="Montserrat"/>
                <a:cs typeface="Montserrat"/>
                <a:sym typeface="Montserrat"/>
              </a:rPr>
              <a:t>MathWorks #2</a:t>
            </a:r>
            <a:endParaRPr sz="36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3400">
                <a:solidFill>
                  <a:schemeClr val="lt1"/>
                </a:solidFill>
                <a:latin typeface="Montserrat"/>
                <a:ea typeface="Montserrat"/>
                <a:cs typeface="Montserrat"/>
                <a:sym typeface="Montserrat"/>
              </a:rPr>
              <a:t>Classifying</a:t>
            </a:r>
            <a:r>
              <a:rPr lang="en" sz="3400">
                <a:solidFill>
                  <a:schemeClr val="lt1"/>
                </a:solidFill>
                <a:latin typeface="Montserrat"/>
                <a:ea typeface="Montserrat"/>
                <a:cs typeface="Montserrat"/>
                <a:sym typeface="Montserrat"/>
              </a:rPr>
              <a:t> Object Behavior to Enhance the Safety of Autonomous Vehicles </a:t>
            </a:r>
            <a:endParaRPr sz="3400">
              <a:solidFill>
                <a:schemeClr val="lt1"/>
              </a:solidFill>
              <a:latin typeface="Montserrat"/>
              <a:ea typeface="Montserrat"/>
              <a:cs typeface="Montserrat"/>
              <a:sym typeface="Montserrat"/>
            </a:endParaRPr>
          </a:p>
          <a:p>
            <a:pPr indent="0" lvl="0" marL="0" rtl="0" algn="l">
              <a:spcBef>
                <a:spcPts val="0"/>
              </a:spcBef>
              <a:spcAft>
                <a:spcPts val="0"/>
              </a:spcAft>
              <a:buNone/>
            </a:pPr>
            <a:r>
              <a:rPr lang="en" sz="3600">
                <a:solidFill>
                  <a:schemeClr val="accent6"/>
                </a:solidFill>
                <a:latin typeface="Montserrat"/>
                <a:ea typeface="Montserrat"/>
                <a:cs typeface="Montserrat"/>
                <a:sym typeface="Montserrat"/>
              </a:rPr>
              <a:t>AI Studio Final</a:t>
            </a:r>
            <a:r>
              <a:rPr lang="en" sz="3600">
                <a:solidFill>
                  <a:schemeClr val="accent6"/>
                </a:solidFill>
                <a:latin typeface="Montserrat"/>
                <a:ea typeface="Montserrat"/>
                <a:cs typeface="Montserrat"/>
                <a:sym typeface="Montserrat"/>
              </a:rPr>
              <a:t> Presentation</a:t>
            </a:r>
            <a:endParaRPr sz="3600">
              <a:solidFill>
                <a:schemeClr val="accent6"/>
              </a:solidFill>
              <a:latin typeface="Montserrat"/>
              <a:ea typeface="Montserrat"/>
              <a:cs typeface="Montserrat"/>
              <a:sym typeface="Montserrat"/>
            </a:endParaRPr>
          </a:p>
        </p:txBody>
      </p:sp>
      <p:sp>
        <p:nvSpPr>
          <p:cNvPr id="55" name="Google Shape;55;p13"/>
          <p:cNvSpPr txBox="1"/>
          <p:nvPr/>
        </p:nvSpPr>
        <p:spPr>
          <a:xfrm>
            <a:off x="301175" y="4098024"/>
            <a:ext cx="8576400" cy="56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Break</a:t>
            </a:r>
            <a:r>
              <a:rPr lang="en">
                <a:solidFill>
                  <a:schemeClr val="lt1"/>
                </a:solidFill>
                <a:latin typeface="Open Sans Light"/>
                <a:ea typeface="Open Sans Light"/>
                <a:cs typeface="Open Sans Light"/>
                <a:sym typeface="Open Sans Light"/>
              </a:rPr>
              <a:t> </a:t>
            </a:r>
            <a:r>
              <a:rPr lang="en">
                <a:solidFill>
                  <a:schemeClr val="lt1"/>
                </a:solidFill>
                <a:latin typeface="Open Sans Light"/>
                <a:ea typeface="Open Sans Light"/>
                <a:cs typeface="Open Sans Light"/>
                <a:sym typeface="Open Sans Light"/>
              </a:rPr>
              <a:t>Through Tech AI Boston @ MIT</a:t>
            </a:r>
            <a:endParaRPr>
              <a:solidFill>
                <a:schemeClr val="lt1"/>
              </a:solidFill>
              <a:latin typeface="Open Sans Light"/>
              <a:ea typeface="Open Sans Light"/>
              <a:cs typeface="Open Sans Light"/>
              <a:sym typeface="Open Sans Light"/>
            </a:endParaRPr>
          </a:p>
          <a:p>
            <a:pPr indent="0" lvl="0" marL="0" rtl="0" algn="l">
              <a:spcBef>
                <a:spcPts val="0"/>
              </a:spcBef>
              <a:spcAft>
                <a:spcPts val="0"/>
              </a:spcAft>
              <a:buNone/>
            </a:pPr>
            <a:r>
              <a:rPr lang="en">
                <a:solidFill>
                  <a:schemeClr val="lt1"/>
                </a:solidFill>
                <a:latin typeface="Open Sans Light"/>
                <a:ea typeface="Open Sans Light"/>
                <a:cs typeface="Open Sans Light"/>
                <a:sym typeface="Open Sans Light"/>
              </a:rPr>
              <a:t>January 23, 2024</a:t>
            </a:r>
            <a:endParaRPr>
              <a:solidFill>
                <a:schemeClr val="lt1"/>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Approach</a:t>
            </a:r>
            <a:endParaRPr sz="2800">
              <a:solidFill>
                <a:srgbClr val="002D45"/>
              </a:solidFill>
              <a:latin typeface="Montserrat"/>
              <a:ea typeface="Montserrat"/>
              <a:cs typeface="Montserrat"/>
              <a:sym typeface="Montserrat"/>
            </a:endParaRPr>
          </a:p>
        </p:txBody>
      </p:sp>
      <p:grpSp>
        <p:nvGrpSpPr>
          <p:cNvPr id="132" name="Google Shape;132;p22"/>
          <p:cNvGrpSpPr/>
          <p:nvPr/>
        </p:nvGrpSpPr>
        <p:grpSpPr>
          <a:xfrm>
            <a:off x="4513729" y="1864926"/>
            <a:ext cx="2480144" cy="1728853"/>
            <a:chOff x="4526679" y="1857800"/>
            <a:chExt cx="2480144" cy="1728853"/>
          </a:xfrm>
        </p:grpSpPr>
        <p:sp>
          <p:nvSpPr>
            <p:cNvPr id="133" name="Google Shape;133;p22"/>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22"/>
            <p:cNvGrpSpPr/>
            <p:nvPr/>
          </p:nvGrpSpPr>
          <p:grpSpPr>
            <a:xfrm>
              <a:off x="4526679" y="1857800"/>
              <a:ext cx="2480144" cy="1728853"/>
              <a:chOff x="4526679" y="1857800"/>
              <a:chExt cx="2480144" cy="1728853"/>
            </a:xfrm>
          </p:grpSpPr>
          <p:grpSp>
            <p:nvGrpSpPr>
              <p:cNvPr id="135" name="Google Shape;135;p22"/>
              <p:cNvGrpSpPr/>
              <p:nvPr/>
            </p:nvGrpSpPr>
            <p:grpSpPr>
              <a:xfrm>
                <a:off x="4808316" y="2800065"/>
                <a:ext cx="92400" cy="411825"/>
                <a:chOff x="845575" y="2563700"/>
                <a:chExt cx="92400" cy="411825"/>
              </a:xfrm>
            </p:grpSpPr>
            <p:cxnSp>
              <p:nvCxnSpPr>
                <p:cNvPr id="136" name="Google Shape;136;p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7" name="Google Shape;137;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2"/>
              <p:cNvSpPr txBox="1"/>
              <p:nvPr/>
            </p:nvSpPr>
            <p:spPr>
              <a:xfrm>
                <a:off x="4526679" y="3215253"/>
                <a:ext cx="692700" cy="37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1200">
                  <a:latin typeface="Roboto"/>
                  <a:ea typeface="Roboto"/>
                  <a:cs typeface="Roboto"/>
                  <a:sym typeface="Roboto"/>
                </a:endParaRPr>
              </a:p>
            </p:txBody>
          </p:sp>
          <p:sp>
            <p:nvSpPr>
              <p:cNvPr id="139" name="Google Shape;139;p22"/>
              <p:cNvSpPr txBox="1"/>
              <p:nvPr/>
            </p:nvSpPr>
            <p:spPr>
              <a:xfrm>
                <a:off x="4753223" y="185780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Training</a:t>
                </a:r>
                <a:endParaRPr b="1" sz="13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1600"/>
                  </a:spcAft>
                  <a:buNone/>
                </a:pPr>
                <a:r>
                  <a:rPr lang="en" sz="1300">
                    <a:latin typeface="Roboto"/>
                    <a:ea typeface="Roboto"/>
                    <a:cs typeface="Roboto"/>
                    <a:sym typeface="Roboto"/>
                  </a:rPr>
                  <a:t>Transfer Learning</a:t>
                </a:r>
                <a:endParaRPr b="1" sz="1300">
                  <a:latin typeface="Roboto"/>
                  <a:ea typeface="Roboto"/>
                  <a:cs typeface="Roboto"/>
                  <a:sym typeface="Roboto"/>
                </a:endParaRPr>
              </a:p>
            </p:txBody>
          </p:sp>
        </p:grpSp>
      </p:grpSp>
      <p:grpSp>
        <p:nvGrpSpPr>
          <p:cNvPr id="140" name="Google Shape;140;p22"/>
          <p:cNvGrpSpPr/>
          <p:nvPr/>
        </p:nvGrpSpPr>
        <p:grpSpPr>
          <a:xfrm>
            <a:off x="6422860" y="2709722"/>
            <a:ext cx="2721140" cy="1735654"/>
            <a:chOff x="6435810" y="2702596"/>
            <a:chExt cx="2721140" cy="1735654"/>
          </a:xfrm>
        </p:grpSpPr>
        <p:sp>
          <p:nvSpPr>
            <p:cNvPr id="141" name="Google Shape;141;p22"/>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2"/>
            <p:cNvGrpSpPr/>
            <p:nvPr/>
          </p:nvGrpSpPr>
          <p:grpSpPr>
            <a:xfrm>
              <a:off x="6435810" y="2702596"/>
              <a:ext cx="2494563" cy="1735654"/>
              <a:chOff x="6435810" y="2702596"/>
              <a:chExt cx="2494563" cy="1735654"/>
            </a:xfrm>
          </p:grpSpPr>
          <p:grpSp>
            <p:nvGrpSpPr>
              <p:cNvPr id="143" name="Google Shape;143;p22"/>
              <p:cNvGrpSpPr/>
              <p:nvPr/>
            </p:nvGrpSpPr>
            <p:grpSpPr>
              <a:xfrm rot="10800000">
                <a:off x="6760035" y="3079467"/>
                <a:ext cx="92400" cy="411825"/>
                <a:chOff x="2070100" y="2563700"/>
                <a:chExt cx="92400" cy="411825"/>
              </a:xfrm>
            </p:grpSpPr>
            <p:cxnSp>
              <p:nvCxnSpPr>
                <p:cNvPr id="144" name="Google Shape;144;p2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5" name="Google Shape;145;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22"/>
              <p:cNvSpPr txBox="1"/>
              <p:nvPr/>
            </p:nvSpPr>
            <p:spPr>
              <a:xfrm>
                <a:off x="6435810"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sp>
            <p:nvSpPr>
              <p:cNvPr id="147" name="Google Shape;147;p22"/>
              <p:cNvSpPr txBox="1"/>
              <p:nvPr/>
            </p:nvSpPr>
            <p:spPr>
              <a:xfrm>
                <a:off x="6676773"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Evaluation</a:t>
                </a:r>
                <a:endParaRPr b="1" sz="13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1600"/>
                  </a:spcAft>
                  <a:buNone/>
                </a:pPr>
                <a:r>
                  <a:rPr lang="en" sz="1300">
                    <a:latin typeface="Roboto"/>
                    <a:ea typeface="Roboto"/>
                    <a:cs typeface="Roboto"/>
                    <a:sym typeface="Roboto"/>
                  </a:rPr>
                  <a:t>Used metrics like precision and recall to fine-tune the model</a:t>
                </a:r>
                <a:endParaRPr b="1" sz="1300">
                  <a:latin typeface="Roboto"/>
                  <a:ea typeface="Roboto"/>
                  <a:cs typeface="Roboto"/>
                  <a:sym typeface="Roboto"/>
                </a:endParaRPr>
              </a:p>
            </p:txBody>
          </p:sp>
        </p:grpSp>
      </p:grpSp>
      <p:grpSp>
        <p:nvGrpSpPr>
          <p:cNvPr id="148" name="Google Shape;148;p22"/>
          <p:cNvGrpSpPr/>
          <p:nvPr/>
        </p:nvGrpSpPr>
        <p:grpSpPr>
          <a:xfrm>
            <a:off x="483041" y="1864925"/>
            <a:ext cx="2828535" cy="1728864"/>
            <a:chOff x="495991" y="1857799"/>
            <a:chExt cx="2828535" cy="1728864"/>
          </a:xfrm>
        </p:grpSpPr>
        <p:sp>
          <p:nvSpPr>
            <p:cNvPr id="149" name="Google Shape;149;p22"/>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22"/>
            <p:cNvGrpSpPr/>
            <p:nvPr/>
          </p:nvGrpSpPr>
          <p:grpSpPr>
            <a:xfrm>
              <a:off x="495991" y="1857799"/>
              <a:ext cx="2828535" cy="1728864"/>
              <a:chOff x="495991" y="1857799"/>
              <a:chExt cx="2828535" cy="1728864"/>
            </a:xfrm>
          </p:grpSpPr>
          <p:sp>
            <p:nvSpPr>
              <p:cNvPr id="151" name="Google Shape;151;p22"/>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52" name="Google Shape;152;p22"/>
              <p:cNvGrpSpPr/>
              <p:nvPr/>
            </p:nvGrpSpPr>
            <p:grpSpPr>
              <a:xfrm>
                <a:off x="881025" y="2800065"/>
                <a:ext cx="92400" cy="411825"/>
                <a:chOff x="845575" y="2563700"/>
                <a:chExt cx="92400" cy="411825"/>
              </a:xfrm>
            </p:grpSpPr>
            <p:cxnSp>
              <p:nvCxnSpPr>
                <p:cNvPr id="153" name="Google Shape;153;p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4" name="Google Shape;154;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2"/>
              <p:cNvSpPr txBox="1"/>
              <p:nvPr/>
            </p:nvSpPr>
            <p:spPr>
              <a:xfrm>
                <a:off x="823125" y="1857799"/>
                <a:ext cx="2501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Data preparation</a:t>
                </a:r>
                <a:endParaRPr b="1" sz="13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1600"/>
                  </a:spcAft>
                  <a:buNone/>
                </a:pPr>
                <a:r>
                  <a:rPr lang="en" sz="1300">
                    <a:latin typeface="Roboto"/>
                    <a:ea typeface="Roboto"/>
                    <a:cs typeface="Roboto"/>
                    <a:sym typeface="Roboto"/>
                  </a:rPr>
                  <a:t>Explored nuImages data and created training and test sets</a:t>
                </a:r>
                <a:endParaRPr b="1" sz="1300">
                  <a:latin typeface="Roboto"/>
                  <a:ea typeface="Roboto"/>
                  <a:cs typeface="Roboto"/>
                  <a:sym typeface="Roboto"/>
                </a:endParaRPr>
              </a:p>
            </p:txBody>
          </p:sp>
        </p:grpSp>
      </p:grpSp>
      <p:grpSp>
        <p:nvGrpSpPr>
          <p:cNvPr id="156" name="Google Shape;156;p22"/>
          <p:cNvGrpSpPr/>
          <p:nvPr/>
        </p:nvGrpSpPr>
        <p:grpSpPr>
          <a:xfrm>
            <a:off x="2512645" y="2709722"/>
            <a:ext cx="2727855" cy="1735653"/>
            <a:chOff x="2525595" y="2702596"/>
            <a:chExt cx="2727855" cy="1735653"/>
          </a:xfrm>
        </p:grpSpPr>
        <p:sp>
          <p:nvSpPr>
            <p:cNvPr id="157" name="Google Shape;157;p22"/>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22"/>
            <p:cNvGrpSpPr/>
            <p:nvPr/>
          </p:nvGrpSpPr>
          <p:grpSpPr>
            <a:xfrm>
              <a:off x="2525595" y="2702596"/>
              <a:ext cx="2727855" cy="1735653"/>
              <a:chOff x="2525595" y="2702596"/>
              <a:chExt cx="2727855" cy="1735653"/>
            </a:xfrm>
          </p:grpSpPr>
          <p:sp>
            <p:nvSpPr>
              <p:cNvPr id="159" name="Google Shape;159;p2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60" name="Google Shape;160;p22"/>
              <p:cNvGrpSpPr/>
              <p:nvPr/>
            </p:nvGrpSpPr>
            <p:grpSpPr>
              <a:xfrm rot="10800000">
                <a:off x="2849073" y="3079467"/>
                <a:ext cx="92400" cy="411825"/>
                <a:chOff x="2070100" y="2563700"/>
                <a:chExt cx="92400" cy="411825"/>
              </a:xfrm>
            </p:grpSpPr>
            <p:cxnSp>
              <p:nvCxnSpPr>
                <p:cNvPr id="161" name="Google Shape;161;p2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2" name="Google Shape;162;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22"/>
              <p:cNvSpPr txBox="1"/>
              <p:nvPr/>
            </p:nvSpPr>
            <p:spPr>
              <a:xfrm>
                <a:off x="2773350" y="3494449"/>
                <a:ext cx="24801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Training Preparation</a:t>
                </a:r>
                <a:endParaRPr b="1" sz="13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1600"/>
                  </a:spcAft>
                  <a:buNone/>
                </a:pPr>
                <a:r>
                  <a:rPr lang="en" sz="1300">
                    <a:latin typeface="Roboto"/>
                    <a:ea typeface="Roboto"/>
                    <a:cs typeface="Roboto"/>
                    <a:sym typeface="Roboto"/>
                  </a:rPr>
                  <a:t>Downloaded TensorFlow pretrained models and explored the Object Detection API</a:t>
                </a:r>
                <a:endParaRPr b="1" sz="1300">
                  <a:latin typeface="Roboto"/>
                  <a:ea typeface="Roboto"/>
                  <a:cs typeface="Roboto"/>
                  <a:sym typeface="Roboto"/>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Resources We Leveraged</a:t>
            </a:r>
            <a:endParaRPr sz="2800">
              <a:solidFill>
                <a:srgbClr val="002D45"/>
              </a:solidFill>
              <a:latin typeface="Montserrat"/>
              <a:ea typeface="Montserrat"/>
              <a:cs typeface="Montserrat"/>
              <a:sym typeface="Montserrat"/>
            </a:endParaRPr>
          </a:p>
        </p:txBody>
      </p:sp>
      <p:sp>
        <p:nvSpPr>
          <p:cNvPr id="169" name="Google Shape;169;p23"/>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170" name="Google Shape;170;p23"/>
          <p:cNvPicPr preferRelativeResize="0"/>
          <p:nvPr/>
        </p:nvPicPr>
        <p:blipFill>
          <a:blip r:embed="rId4">
            <a:alphaModFix/>
          </a:blip>
          <a:stretch>
            <a:fillRect/>
          </a:stretch>
        </p:blipFill>
        <p:spPr>
          <a:xfrm>
            <a:off x="339600" y="3072588"/>
            <a:ext cx="2086612" cy="1275152"/>
          </a:xfrm>
          <a:prstGeom prst="rect">
            <a:avLst/>
          </a:prstGeom>
          <a:noFill/>
          <a:ln>
            <a:noFill/>
          </a:ln>
        </p:spPr>
      </p:pic>
      <p:pic>
        <p:nvPicPr>
          <p:cNvPr id="171" name="Google Shape;171;p23"/>
          <p:cNvPicPr preferRelativeResize="0"/>
          <p:nvPr/>
        </p:nvPicPr>
        <p:blipFill rotWithShape="1">
          <a:blip r:embed="rId5">
            <a:alphaModFix/>
          </a:blip>
          <a:srcRect b="0" l="0" r="0" t="0"/>
          <a:stretch/>
        </p:blipFill>
        <p:spPr>
          <a:xfrm>
            <a:off x="2598212" y="3621450"/>
            <a:ext cx="2798175" cy="453475"/>
          </a:xfrm>
          <a:prstGeom prst="rect">
            <a:avLst/>
          </a:prstGeom>
          <a:noFill/>
          <a:ln>
            <a:noFill/>
          </a:ln>
        </p:spPr>
      </p:pic>
      <p:pic>
        <p:nvPicPr>
          <p:cNvPr id="172" name="Google Shape;172;p23"/>
          <p:cNvPicPr preferRelativeResize="0"/>
          <p:nvPr/>
        </p:nvPicPr>
        <p:blipFill>
          <a:blip r:embed="rId6">
            <a:alphaModFix/>
          </a:blip>
          <a:stretch>
            <a:fillRect/>
          </a:stretch>
        </p:blipFill>
        <p:spPr>
          <a:xfrm>
            <a:off x="-25550" y="1230713"/>
            <a:ext cx="2878675" cy="1841886"/>
          </a:xfrm>
          <a:prstGeom prst="rect">
            <a:avLst/>
          </a:prstGeom>
          <a:noFill/>
          <a:ln>
            <a:noFill/>
          </a:ln>
        </p:spPr>
      </p:pic>
      <p:pic>
        <p:nvPicPr>
          <p:cNvPr id="173" name="Google Shape;173;p23"/>
          <p:cNvPicPr preferRelativeResize="0"/>
          <p:nvPr/>
        </p:nvPicPr>
        <p:blipFill>
          <a:blip r:embed="rId7">
            <a:alphaModFix/>
          </a:blip>
          <a:stretch>
            <a:fillRect/>
          </a:stretch>
        </p:blipFill>
        <p:spPr>
          <a:xfrm>
            <a:off x="2772751" y="1386937"/>
            <a:ext cx="2719048" cy="1529450"/>
          </a:xfrm>
          <a:prstGeom prst="rect">
            <a:avLst/>
          </a:prstGeom>
          <a:noFill/>
          <a:ln>
            <a:noFill/>
          </a:ln>
        </p:spPr>
      </p:pic>
      <p:cxnSp>
        <p:nvCxnSpPr>
          <p:cNvPr id="174" name="Google Shape;174;p23"/>
          <p:cNvCxnSpPr/>
          <p:nvPr/>
        </p:nvCxnSpPr>
        <p:spPr>
          <a:xfrm flipH="1">
            <a:off x="5853300" y="1172300"/>
            <a:ext cx="30000" cy="3479100"/>
          </a:xfrm>
          <a:prstGeom prst="straightConnector1">
            <a:avLst/>
          </a:prstGeom>
          <a:noFill/>
          <a:ln cap="flat" cmpd="sng" w="38100">
            <a:solidFill>
              <a:schemeClr val="accent1"/>
            </a:solidFill>
            <a:prstDash val="solid"/>
            <a:round/>
            <a:headEnd len="med" w="med" type="none"/>
            <a:tailEnd len="med" w="med" type="none"/>
          </a:ln>
        </p:spPr>
      </p:cxnSp>
      <p:sp>
        <p:nvSpPr>
          <p:cNvPr id="175" name="Google Shape;175;p23"/>
          <p:cNvSpPr txBox="1"/>
          <p:nvPr/>
        </p:nvSpPr>
        <p:spPr>
          <a:xfrm>
            <a:off x="6468125" y="828775"/>
            <a:ext cx="1949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Training</a:t>
            </a:r>
            <a:endParaRPr b="1" sz="1800">
              <a:solidFill>
                <a:schemeClr val="dk2"/>
              </a:solidFill>
            </a:endParaRPr>
          </a:p>
        </p:txBody>
      </p:sp>
      <p:pic>
        <p:nvPicPr>
          <p:cNvPr id="176" name="Google Shape;176;p23"/>
          <p:cNvPicPr preferRelativeResize="0"/>
          <p:nvPr/>
        </p:nvPicPr>
        <p:blipFill>
          <a:blip r:embed="rId8">
            <a:alphaModFix/>
          </a:blip>
          <a:stretch>
            <a:fillRect/>
          </a:stretch>
        </p:blipFill>
        <p:spPr>
          <a:xfrm>
            <a:off x="6759850" y="1386925"/>
            <a:ext cx="1593138" cy="1368275"/>
          </a:xfrm>
          <a:prstGeom prst="rect">
            <a:avLst/>
          </a:prstGeom>
          <a:noFill/>
          <a:ln cap="flat" cmpd="sng" w="9525">
            <a:solidFill>
              <a:schemeClr val="dk2"/>
            </a:solidFill>
            <a:prstDash val="solid"/>
            <a:round/>
            <a:headEnd len="sm" w="sm" type="none"/>
            <a:tailEnd len="sm" w="sm" type="none"/>
          </a:ln>
        </p:spPr>
      </p:pic>
      <p:pic>
        <p:nvPicPr>
          <p:cNvPr id="177" name="Google Shape;177;p23"/>
          <p:cNvPicPr preferRelativeResize="0"/>
          <p:nvPr/>
        </p:nvPicPr>
        <p:blipFill>
          <a:blip r:embed="rId9">
            <a:alphaModFix/>
          </a:blip>
          <a:stretch>
            <a:fillRect/>
          </a:stretch>
        </p:blipFill>
        <p:spPr>
          <a:xfrm>
            <a:off x="6581725" y="2883499"/>
            <a:ext cx="1949400" cy="19293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4"/>
          <p:cNvSpPr txBox="1"/>
          <p:nvPr/>
        </p:nvSpPr>
        <p:spPr>
          <a:xfrm>
            <a:off x="311700" y="902225"/>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Data Understanding &amp; Data Preparation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Dataset Overview - nuImages </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188" name="Google Shape;188;p25"/>
          <p:cNvSpPr txBox="1"/>
          <p:nvPr/>
        </p:nvSpPr>
        <p:spPr>
          <a:xfrm>
            <a:off x="311700" y="1017725"/>
            <a:ext cx="6156300" cy="2161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Font typeface="Open Sans Light"/>
              <a:buChar char="●"/>
            </a:pPr>
            <a:r>
              <a:rPr b="1" i="1" lang="en">
                <a:solidFill>
                  <a:schemeClr val="dk2"/>
                </a:solidFill>
                <a:latin typeface="Open Sans"/>
                <a:ea typeface="Open Sans"/>
                <a:cs typeface="Open Sans"/>
                <a:sym typeface="Open Sans"/>
              </a:rPr>
              <a:t>nuImages </a:t>
            </a:r>
            <a:r>
              <a:rPr lang="en">
                <a:solidFill>
                  <a:schemeClr val="dk2"/>
                </a:solidFill>
                <a:latin typeface="Open Sans Light"/>
                <a:ea typeface="Open Sans Light"/>
                <a:cs typeface="Open Sans Light"/>
                <a:sym typeface="Open Sans Light"/>
              </a:rPr>
              <a:t>is a subset of </a:t>
            </a:r>
            <a:r>
              <a:rPr b="1" i="1" lang="en">
                <a:solidFill>
                  <a:schemeClr val="dk2"/>
                </a:solidFill>
                <a:latin typeface="Open Sans"/>
                <a:ea typeface="Open Sans"/>
                <a:cs typeface="Open Sans"/>
                <a:sym typeface="Open Sans"/>
              </a:rPr>
              <a:t>nuScenes</a:t>
            </a:r>
            <a:r>
              <a:rPr lang="en">
                <a:solidFill>
                  <a:schemeClr val="dk2"/>
                </a:solidFill>
                <a:latin typeface="Open Sans Light"/>
                <a:ea typeface="Open Sans Light"/>
                <a:cs typeface="Open Sans Light"/>
                <a:sym typeface="Open Sans Light"/>
              </a:rPr>
              <a:t>, a public large-scale </a:t>
            </a:r>
            <a:r>
              <a:rPr b="1" lang="en">
                <a:solidFill>
                  <a:schemeClr val="dk2"/>
                </a:solidFill>
                <a:latin typeface="Open Sans"/>
                <a:ea typeface="Open Sans"/>
                <a:cs typeface="Open Sans"/>
                <a:sym typeface="Open Sans"/>
              </a:rPr>
              <a:t>autonomous driving dataset </a:t>
            </a:r>
            <a:r>
              <a:rPr lang="en">
                <a:solidFill>
                  <a:schemeClr val="dk2"/>
                </a:solidFill>
                <a:latin typeface="Open Sans Light"/>
                <a:ea typeface="Open Sans Light"/>
                <a:cs typeface="Open Sans Light"/>
                <a:sym typeface="Open Sans Light"/>
              </a:rPr>
              <a:t>developed by </a:t>
            </a:r>
            <a:r>
              <a:rPr lang="en" u="sng">
                <a:solidFill>
                  <a:schemeClr val="hlink"/>
                </a:solidFill>
                <a:latin typeface="Open Sans Light"/>
                <a:ea typeface="Open Sans Light"/>
                <a:cs typeface="Open Sans Light"/>
                <a:sym typeface="Open Sans Light"/>
                <a:hlinkClick r:id="rId4"/>
              </a:rPr>
              <a:t>Motional</a:t>
            </a:r>
            <a:endParaRPr>
              <a:solidFill>
                <a:schemeClr val="dk2"/>
              </a:solidFill>
              <a:latin typeface="Open Sans Light"/>
              <a:ea typeface="Open Sans Light"/>
              <a:cs typeface="Open Sans Light"/>
              <a:sym typeface="Open Sans Light"/>
            </a:endParaRPr>
          </a:p>
          <a:p>
            <a:pPr indent="-317500" lvl="0" marL="457200" rtl="0" algn="l">
              <a:lnSpc>
                <a:spcPct val="150000"/>
              </a:lnSpc>
              <a:spcBef>
                <a:spcPts val="0"/>
              </a:spcBef>
              <a:spcAft>
                <a:spcPts val="0"/>
              </a:spcAft>
              <a:buClr>
                <a:schemeClr val="dk2"/>
              </a:buClr>
              <a:buSzPts val="1400"/>
              <a:buFont typeface="Open Sans Light"/>
              <a:buChar char="●"/>
            </a:pPr>
            <a:r>
              <a:rPr b="1" lang="en">
                <a:solidFill>
                  <a:schemeClr val="dk2"/>
                </a:solidFill>
                <a:latin typeface="Open Sans"/>
                <a:ea typeface="Open Sans"/>
                <a:cs typeface="Open Sans"/>
                <a:sym typeface="Open Sans"/>
              </a:rPr>
              <a:t>93k</a:t>
            </a:r>
            <a:r>
              <a:rPr lang="en">
                <a:solidFill>
                  <a:schemeClr val="dk2"/>
                </a:solidFill>
                <a:latin typeface="Open Sans Light"/>
                <a:ea typeface="Open Sans Light"/>
                <a:cs typeface="Open Sans Light"/>
                <a:sym typeface="Open Sans Light"/>
              </a:rPr>
              <a:t> </a:t>
            </a:r>
            <a:r>
              <a:rPr b="1" lang="en">
                <a:solidFill>
                  <a:schemeClr val="dk2"/>
                </a:solidFill>
                <a:latin typeface="Open Sans"/>
                <a:ea typeface="Open Sans"/>
                <a:cs typeface="Open Sans"/>
                <a:sym typeface="Open Sans"/>
              </a:rPr>
              <a:t>2D</a:t>
            </a:r>
            <a:r>
              <a:rPr lang="en">
                <a:solidFill>
                  <a:schemeClr val="dk2"/>
                </a:solidFill>
                <a:latin typeface="Open Sans Light"/>
                <a:ea typeface="Open Sans Light"/>
                <a:cs typeface="Open Sans Light"/>
                <a:sym typeface="Open Sans Light"/>
              </a:rPr>
              <a:t> </a:t>
            </a:r>
            <a:r>
              <a:rPr b="1" lang="en">
                <a:solidFill>
                  <a:schemeClr val="dk2"/>
                </a:solidFill>
                <a:latin typeface="Open Sans"/>
                <a:ea typeface="Open Sans"/>
                <a:cs typeface="Open Sans"/>
                <a:sym typeface="Open Sans"/>
              </a:rPr>
              <a:t>annotated images</a:t>
            </a:r>
            <a:r>
              <a:rPr lang="en">
                <a:solidFill>
                  <a:schemeClr val="dk2"/>
                </a:solidFill>
                <a:latin typeface="Open Sans Light"/>
                <a:ea typeface="Open Sans Light"/>
                <a:cs typeface="Open Sans Light"/>
                <a:sym typeface="Open Sans Light"/>
              </a:rPr>
              <a:t> mined for diversity</a:t>
            </a:r>
            <a:endParaRPr>
              <a:solidFill>
                <a:schemeClr val="dk2"/>
              </a:solidFill>
              <a:latin typeface="Open Sans Light"/>
              <a:ea typeface="Open Sans Light"/>
              <a:cs typeface="Open Sans Light"/>
              <a:sym typeface="Open Sans Light"/>
            </a:endParaRPr>
          </a:p>
          <a:p>
            <a:pPr indent="-317500" lvl="0" marL="457200" rtl="0" algn="l">
              <a:lnSpc>
                <a:spcPct val="150000"/>
              </a:lnSpc>
              <a:spcBef>
                <a:spcPts val="0"/>
              </a:spcBef>
              <a:spcAft>
                <a:spcPts val="0"/>
              </a:spcAft>
              <a:buClr>
                <a:schemeClr val="dk2"/>
              </a:buClr>
              <a:buSzPts val="1400"/>
              <a:buFont typeface="Open Sans Light"/>
              <a:buChar char="●"/>
            </a:pPr>
            <a:r>
              <a:rPr lang="en">
                <a:solidFill>
                  <a:schemeClr val="dk2"/>
                </a:solidFill>
                <a:latin typeface="Open Sans Light"/>
                <a:ea typeface="Open Sans Light"/>
                <a:cs typeface="Open Sans Light"/>
                <a:sym typeface="Open Sans Light"/>
              </a:rPr>
              <a:t>Full sensor suite (1x LIDAR, 5x RADAR, </a:t>
            </a:r>
            <a:r>
              <a:rPr b="1" lang="en">
                <a:solidFill>
                  <a:schemeClr val="dk2"/>
                </a:solidFill>
                <a:latin typeface="Open Sans"/>
                <a:ea typeface="Open Sans"/>
                <a:cs typeface="Open Sans"/>
                <a:sym typeface="Open Sans"/>
              </a:rPr>
              <a:t>6x camera</a:t>
            </a:r>
            <a:r>
              <a:rPr lang="en">
                <a:solidFill>
                  <a:schemeClr val="dk2"/>
                </a:solidFill>
                <a:latin typeface="Open Sans Light"/>
                <a:ea typeface="Open Sans Light"/>
                <a:cs typeface="Open Sans Light"/>
                <a:sym typeface="Open Sans Light"/>
              </a:rPr>
              <a:t>, IMU, GPS)</a:t>
            </a:r>
            <a:endParaRPr>
              <a:solidFill>
                <a:schemeClr val="dk2"/>
              </a:solidFill>
              <a:latin typeface="Open Sans Light"/>
              <a:ea typeface="Open Sans Light"/>
              <a:cs typeface="Open Sans Light"/>
              <a:sym typeface="Open Sans Light"/>
            </a:endParaRPr>
          </a:p>
          <a:p>
            <a:pPr indent="-317500" lvl="0" marL="457200" rtl="0" algn="l">
              <a:lnSpc>
                <a:spcPct val="150000"/>
              </a:lnSpc>
              <a:spcBef>
                <a:spcPts val="0"/>
              </a:spcBef>
              <a:spcAft>
                <a:spcPts val="0"/>
              </a:spcAft>
              <a:buClr>
                <a:schemeClr val="dk2"/>
              </a:buClr>
              <a:buSzPts val="1400"/>
              <a:buFont typeface="Open Sans Light"/>
              <a:buChar char="●"/>
            </a:pPr>
            <a:r>
              <a:rPr b="1" lang="en">
                <a:solidFill>
                  <a:schemeClr val="dk2"/>
                </a:solidFill>
                <a:latin typeface="Open Sans"/>
                <a:ea typeface="Open Sans"/>
                <a:cs typeface="Open Sans"/>
                <a:sym typeface="Open Sans"/>
              </a:rPr>
              <a:t>800k annotated foreground objects</a:t>
            </a:r>
            <a:r>
              <a:rPr lang="en">
                <a:solidFill>
                  <a:schemeClr val="dk2"/>
                </a:solidFill>
                <a:latin typeface="Open Sans Light"/>
                <a:ea typeface="Open Sans Light"/>
                <a:cs typeface="Open Sans Light"/>
                <a:sym typeface="Open Sans Light"/>
              </a:rPr>
              <a:t> with 2D bounding boxes and instance masks</a:t>
            </a:r>
            <a:endParaRPr>
              <a:solidFill>
                <a:schemeClr val="dk2"/>
              </a:solidFill>
              <a:latin typeface="Open Sans Light"/>
              <a:ea typeface="Open Sans Light"/>
              <a:cs typeface="Open Sans Light"/>
              <a:sym typeface="Open Sans Light"/>
            </a:endParaRPr>
          </a:p>
        </p:txBody>
      </p:sp>
      <p:pic>
        <p:nvPicPr>
          <p:cNvPr id="189" name="Google Shape;189;p25"/>
          <p:cNvPicPr preferRelativeResize="0"/>
          <p:nvPr/>
        </p:nvPicPr>
        <p:blipFill>
          <a:blip r:embed="rId5">
            <a:alphaModFix/>
          </a:blip>
          <a:stretch>
            <a:fillRect/>
          </a:stretch>
        </p:blipFill>
        <p:spPr>
          <a:xfrm>
            <a:off x="9690550" y="1894125"/>
            <a:ext cx="2762400" cy="1159675"/>
          </a:xfrm>
          <a:prstGeom prst="rect">
            <a:avLst/>
          </a:prstGeom>
          <a:noFill/>
          <a:ln>
            <a:noFill/>
          </a:ln>
        </p:spPr>
      </p:pic>
      <p:pic>
        <p:nvPicPr>
          <p:cNvPr id="190" name="Google Shape;190;p25"/>
          <p:cNvPicPr preferRelativeResize="0"/>
          <p:nvPr/>
        </p:nvPicPr>
        <p:blipFill>
          <a:blip r:embed="rId6">
            <a:alphaModFix/>
          </a:blip>
          <a:stretch>
            <a:fillRect/>
          </a:stretch>
        </p:blipFill>
        <p:spPr>
          <a:xfrm>
            <a:off x="879243" y="3053800"/>
            <a:ext cx="3173133" cy="1784899"/>
          </a:xfrm>
          <a:prstGeom prst="rect">
            <a:avLst/>
          </a:prstGeom>
          <a:noFill/>
          <a:ln>
            <a:noFill/>
          </a:ln>
        </p:spPr>
      </p:pic>
      <p:pic>
        <p:nvPicPr>
          <p:cNvPr id="191" name="Google Shape;191;p25"/>
          <p:cNvPicPr preferRelativeResize="0"/>
          <p:nvPr/>
        </p:nvPicPr>
        <p:blipFill rotWithShape="1">
          <a:blip r:embed="rId7">
            <a:alphaModFix/>
          </a:blip>
          <a:srcRect b="12986" l="38223" r="5712" t="35416"/>
          <a:stretch/>
        </p:blipFill>
        <p:spPr>
          <a:xfrm>
            <a:off x="6327128" y="1083225"/>
            <a:ext cx="2346223" cy="1214600"/>
          </a:xfrm>
          <a:prstGeom prst="rect">
            <a:avLst/>
          </a:prstGeom>
          <a:noFill/>
          <a:ln>
            <a:noFill/>
          </a:ln>
        </p:spPr>
      </p:pic>
      <p:pic>
        <p:nvPicPr>
          <p:cNvPr id="192" name="Google Shape;192;p25"/>
          <p:cNvPicPr preferRelativeResize="0"/>
          <p:nvPr/>
        </p:nvPicPr>
        <p:blipFill>
          <a:blip r:embed="rId8">
            <a:alphaModFix/>
          </a:blip>
          <a:stretch>
            <a:fillRect/>
          </a:stretch>
        </p:blipFill>
        <p:spPr>
          <a:xfrm>
            <a:off x="4474725" y="2716750"/>
            <a:ext cx="4258627" cy="226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26"/>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lang="en">
                <a:solidFill>
                  <a:srgbClr val="595959"/>
                </a:solidFill>
                <a:latin typeface="Open Sans Light"/>
                <a:ea typeface="Open Sans Light"/>
                <a:cs typeface="Open Sans Light"/>
                <a:sym typeface="Open Sans Light"/>
              </a:rPr>
              <a:t>[Insert image and/or code snippet]</a:t>
            </a:r>
            <a:endParaRPr b="0" i="0" sz="1400" u="none" cap="none" strike="noStrike">
              <a:solidFill>
                <a:srgbClr val="595959"/>
              </a:solidFill>
              <a:latin typeface="Open Sans Light"/>
              <a:ea typeface="Open Sans Light"/>
              <a:cs typeface="Open Sans Light"/>
              <a:sym typeface="Open Sans Light"/>
            </a:endParaRPr>
          </a:p>
        </p:txBody>
      </p:sp>
      <p:grpSp>
        <p:nvGrpSpPr>
          <p:cNvPr id="198" name="Google Shape;198;p26"/>
          <p:cNvGrpSpPr/>
          <p:nvPr/>
        </p:nvGrpSpPr>
        <p:grpSpPr>
          <a:xfrm>
            <a:off x="8049325" y="164100"/>
            <a:ext cx="548700" cy="548700"/>
            <a:chOff x="8049325" y="164100"/>
            <a:chExt cx="548700" cy="548700"/>
          </a:xfrm>
        </p:grpSpPr>
        <p:sp>
          <p:nvSpPr>
            <p:cNvPr id="199" name="Google Shape;199;p26"/>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0" name="Google Shape;200;p26"/>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01" name="Google Shape;201;p2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Example of nuImages</a:t>
            </a:r>
            <a:endParaRPr sz="2800">
              <a:solidFill>
                <a:srgbClr val="002D45"/>
              </a:solidFill>
              <a:latin typeface="Montserrat"/>
              <a:ea typeface="Montserrat"/>
              <a:cs typeface="Montserrat"/>
              <a:sym typeface="Montserrat"/>
            </a:endParaRPr>
          </a:p>
        </p:txBody>
      </p:sp>
      <p:pic>
        <p:nvPicPr>
          <p:cNvPr id="202" name="Google Shape;202;p26"/>
          <p:cNvPicPr preferRelativeResize="0"/>
          <p:nvPr/>
        </p:nvPicPr>
        <p:blipFill rotWithShape="1">
          <a:blip r:embed="rId5">
            <a:alphaModFix/>
          </a:blip>
          <a:srcRect b="27169" l="4877" r="7717" t="32010"/>
          <a:stretch/>
        </p:blipFill>
        <p:spPr>
          <a:xfrm>
            <a:off x="861775" y="1245575"/>
            <a:ext cx="7187548" cy="2099524"/>
          </a:xfrm>
          <a:prstGeom prst="rect">
            <a:avLst/>
          </a:prstGeom>
          <a:noFill/>
          <a:ln>
            <a:noFill/>
          </a:ln>
        </p:spPr>
      </p:pic>
      <p:pic>
        <p:nvPicPr>
          <p:cNvPr id="203" name="Google Shape;203;p26"/>
          <p:cNvPicPr preferRelativeResize="0"/>
          <p:nvPr/>
        </p:nvPicPr>
        <p:blipFill rotWithShape="1">
          <a:blip r:embed="rId6">
            <a:alphaModFix/>
          </a:blip>
          <a:srcRect b="0" l="0" r="3409" t="0"/>
          <a:stretch/>
        </p:blipFill>
        <p:spPr>
          <a:xfrm>
            <a:off x="155850" y="3877875"/>
            <a:ext cx="8832302" cy="925050"/>
          </a:xfrm>
          <a:prstGeom prst="rect">
            <a:avLst/>
          </a:prstGeom>
          <a:noFill/>
          <a:ln>
            <a:noFill/>
          </a:ln>
        </p:spPr>
      </p:pic>
      <p:sp>
        <p:nvSpPr>
          <p:cNvPr id="204" name="Google Shape;204;p26"/>
          <p:cNvSpPr txBox="1"/>
          <p:nvPr/>
        </p:nvSpPr>
        <p:spPr>
          <a:xfrm>
            <a:off x="1000775" y="1450375"/>
            <a:ext cx="10221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rPr>
              <a:t>Category</a:t>
            </a:r>
            <a:endParaRPr b="1">
              <a:solidFill>
                <a:schemeClr val="dk2"/>
              </a:solidFill>
            </a:endParaRPr>
          </a:p>
        </p:txBody>
      </p:sp>
      <p:sp>
        <p:nvSpPr>
          <p:cNvPr id="205" name="Google Shape;205;p26"/>
          <p:cNvSpPr txBox="1"/>
          <p:nvPr/>
        </p:nvSpPr>
        <p:spPr>
          <a:xfrm>
            <a:off x="2400675" y="1408900"/>
            <a:ext cx="1022100" cy="3693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dk2"/>
                </a:solidFill>
              </a:rPr>
              <a:t>Attribute</a:t>
            </a:r>
            <a:endParaRPr b="1" i="1" sz="1200">
              <a:solidFill>
                <a:schemeClr val="dk2"/>
              </a:solidFill>
            </a:endParaRPr>
          </a:p>
        </p:txBody>
      </p:sp>
      <p:sp>
        <p:nvSpPr>
          <p:cNvPr id="206" name="Google Shape;206;p26"/>
          <p:cNvSpPr txBox="1"/>
          <p:nvPr/>
        </p:nvSpPr>
        <p:spPr>
          <a:xfrm>
            <a:off x="5114900" y="2740725"/>
            <a:ext cx="1022100" cy="4002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2"/>
                </a:solidFill>
              </a:rPr>
              <a:t>Category</a:t>
            </a:r>
            <a:endParaRPr b="1">
              <a:solidFill>
                <a:schemeClr val="dk2"/>
              </a:solidFill>
            </a:endParaRPr>
          </a:p>
        </p:txBody>
      </p:sp>
      <p:sp>
        <p:nvSpPr>
          <p:cNvPr id="207" name="Google Shape;207;p26"/>
          <p:cNvSpPr txBox="1"/>
          <p:nvPr/>
        </p:nvSpPr>
        <p:spPr>
          <a:xfrm>
            <a:off x="6533175" y="2740725"/>
            <a:ext cx="1022100" cy="3693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solidFill>
                  <a:schemeClr val="dk2"/>
                </a:solidFill>
              </a:rPr>
              <a:t>Attribute</a:t>
            </a:r>
            <a:endParaRPr b="1" i="1" sz="1200">
              <a:solidFill>
                <a:schemeClr val="dk2"/>
              </a:solidFill>
            </a:endParaRPr>
          </a:p>
        </p:txBody>
      </p:sp>
      <p:cxnSp>
        <p:nvCxnSpPr>
          <p:cNvPr id="208" name="Google Shape;208;p26"/>
          <p:cNvCxnSpPr>
            <a:stCxn id="204" idx="2"/>
          </p:cNvCxnSpPr>
          <p:nvPr/>
        </p:nvCxnSpPr>
        <p:spPr>
          <a:xfrm>
            <a:off x="1511825" y="1850575"/>
            <a:ext cx="710700" cy="365100"/>
          </a:xfrm>
          <a:prstGeom prst="straightConnector1">
            <a:avLst/>
          </a:prstGeom>
          <a:noFill/>
          <a:ln cap="flat" cmpd="sng" w="28575">
            <a:solidFill>
              <a:schemeClr val="lt1"/>
            </a:solidFill>
            <a:prstDash val="solid"/>
            <a:round/>
            <a:headEnd len="med" w="med" type="none"/>
            <a:tailEnd len="med" w="med" type="stealth"/>
          </a:ln>
        </p:spPr>
      </p:cxnSp>
      <p:cxnSp>
        <p:nvCxnSpPr>
          <p:cNvPr id="209" name="Google Shape;209;p26"/>
          <p:cNvCxnSpPr>
            <a:stCxn id="205" idx="2"/>
          </p:cNvCxnSpPr>
          <p:nvPr/>
        </p:nvCxnSpPr>
        <p:spPr>
          <a:xfrm>
            <a:off x="2911725" y="1778200"/>
            <a:ext cx="138900" cy="389100"/>
          </a:xfrm>
          <a:prstGeom prst="straightConnector1">
            <a:avLst/>
          </a:prstGeom>
          <a:noFill/>
          <a:ln cap="flat" cmpd="sng" w="28575">
            <a:solidFill>
              <a:schemeClr val="lt1"/>
            </a:solidFill>
            <a:prstDash val="solid"/>
            <a:round/>
            <a:headEnd len="med" w="med" type="none"/>
            <a:tailEnd len="med" w="med" type="stealth"/>
          </a:ln>
        </p:spPr>
      </p:cxnSp>
      <p:cxnSp>
        <p:nvCxnSpPr>
          <p:cNvPr id="210" name="Google Shape;210;p26"/>
          <p:cNvCxnSpPr>
            <a:stCxn id="206" idx="0"/>
          </p:cNvCxnSpPr>
          <p:nvPr/>
        </p:nvCxnSpPr>
        <p:spPr>
          <a:xfrm rot="10800000">
            <a:off x="5231750" y="2346825"/>
            <a:ext cx="394200" cy="393900"/>
          </a:xfrm>
          <a:prstGeom prst="straightConnector1">
            <a:avLst/>
          </a:prstGeom>
          <a:noFill/>
          <a:ln cap="flat" cmpd="sng" w="28575">
            <a:solidFill>
              <a:schemeClr val="lt1"/>
            </a:solidFill>
            <a:prstDash val="solid"/>
            <a:round/>
            <a:headEnd len="med" w="med" type="none"/>
            <a:tailEnd len="med" w="med" type="stealth"/>
          </a:ln>
        </p:spPr>
      </p:cxnSp>
      <p:cxnSp>
        <p:nvCxnSpPr>
          <p:cNvPr id="211" name="Google Shape;211;p26"/>
          <p:cNvCxnSpPr/>
          <p:nvPr/>
        </p:nvCxnSpPr>
        <p:spPr>
          <a:xfrm flipH="1" rot="10800000">
            <a:off x="7034525" y="2312325"/>
            <a:ext cx="95400" cy="428400"/>
          </a:xfrm>
          <a:prstGeom prst="straightConnector1">
            <a:avLst/>
          </a:prstGeom>
          <a:noFill/>
          <a:ln cap="flat" cmpd="sng" w="28575">
            <a:solidFill>
              <a:schemeClr val="lt1"/>
            </a:solidFill>
            <a:prstDash val="solid"/>
            <a:round/>
            <a:headEnd len="med" w="med"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2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Data Selection</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217" name="Google Shape;217;p27"/>
          <p:cNvSpPr txBox="1"/>
          <p:nvPr/>
        </p:nvSpPr>
        <p:spPr>
          <a:xfrm>
            <a:off x="311700" y="1017725"/>
            <a:ext cx="3762000" cy="3905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Data already cleaned </a:t>
            </a:r>
            <a:endParaRPr sz="1800">
              <a:solidFill>
                <a:schemeClr val="dk2"/>
              </a:solidFill>
              <a:latin typeface="Open Sans Light"/>
              <a:ea typeface="Open Sans Light"/>
              <a:cs typeface="Open Sans Light"/>
              <a:sym typeface="Open Sans Light"/>
            </a:endParaRPr>
          </a:p>
          <a:p>
            <a:pPr indent="-342900" lvl="0" marL="457200" rtl="0" algn="l">
              <a:lnSpc>
                <a:spcPct val="150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Features, annotations and attributes</a:t>
            </a:r>
            <a:endParaRPr sz="1800">
              <a:solidFill>
                <a:schemeClr val="dk2"/>
              </a:solidFill>
              <a:latin typeface="Open Sans Light"/>
              <a:ea typeface="Open Sans Light"/>
              <a:cs typeface="Open Sans Light"/>
              <a:sym typeface="Open Sans Light"/>
            </a:endParaRPr>
          </a:p>
          <a:p>
            <a:pPr indent="-342900" lvl="0" marL="457200" rtl="0" algn="l">
              <a:lnSpc>
                <a:spcPct val="150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Only want pedestrians and cyclists </a:t>
            </a:r>
            <a:endParaRPr sz="1800">
              <a:solidFill>
                <a:schemeClr val="dk2"/>
              </a:solidFill>
              <a:latin typeface="Open Sans Light"/>
              <a:ea typeface="Open Sans Light"/>
              <a:cs typeface="Open Sans Light"/>
              <a:sym typeface="Open Sans Light"/>
            </a:endParaRPr>
          </a:p>
          <a:p>
            <a:pPr indent="0" lvl="0" marL="0" rtl="0" algn="l">
              <a:lnSpc>
                <a:spcPct val="150000"/>
              </a:lnSpc>
              <a:spcBef>
                <a:spcPts val="600"/>
              </a:spcBef>
              <a:spcAft>
                <a:spcPts val="600"/>
              </a:spcAft>
              <a:buNone/>
            </a:pPr>
            <a:r>
              <a:t/>
            </a:r>
            <a:endParaRPr sz="1800">
              <a:solidFill>
                <a:schemeClr val="dk2"/>
              </a:solidFill>
              <a:latin typeface="Open Sans Light"/>
              <a:ea typeface="Open Sans Light"/>
              <a:cs typeface="Open Sans Light"/>
              <a:sym typeface="Open Sans Light"/>
            </a:endParaRPr>
          </a:p>
        </p:txBody>
      </p:sp>
      <p:pic>
        <p:nvPicPr>
          <p:cNvPr id="218" name="Google Shape;218;p27"/>
          <p:cNvPicPr preferRelativeResize="0"/>
          <p:nvPr/>
        </p:nvPicPr>
        <p:blipFill rotWithShape="1">
          <a:blip r:embed="rId4">
            <a:alphaModFix/>
          </a:blip>
          <a:srcRect b="0" l="10260" r="12940" t="0"/>
          <a:stretch/>
        </p:blipFill>
        <p:spPr>
          <a:xfrm>
            <a:off x="4113537" y="867325"/>
            <a:ext cx="2202837" cy="3905701"/>
          </a:xfrm>
          <a:prstGeom prst="rect">
            <a:avLst/>
          </a:prstGeom>
          <a:noFill/>
          <a:ln>
            <a:noFill/>
          </a:ln>
        </p:spPr>
      </p:pic>
      <p:pic>
        <p:nvPicPr>
          <p:cNvPr id="219" name="Google Shape;219;p27"/>
          <p:cNvPicPr preferRelativeResize="0"/>
          <p:nvPr/>
        </p:nvPicPr>
        <p:blipFill>
          <a:blip r:embed="rId5">
            <a:alphaModFix/>
          </a:blip>
          <a:stretch>
            <a:fillRect/>
          </a:stretch>
        </p:blipFill>
        <p:spPr>
          <a:xfrm>
            <a:off x="6383225" y="867325"/>
            <a:ext cx="2449075" cy="2157078"/>
          </a:xfrm>
          <a:prstGeom prst="rect">
            <a:avLst/>
          </a:prstGeom>
          <a:noFill/>
          <a:ln>
            <a:noFill/>
          </a:ln>
        </p:spPr>
      </p:pic>
      <p:sp>
        <p:nvSpPr>
          <p:cNvPr id="220" name="Google Shape;220;p27"/>
          <p:cNvSpPr/>
          <p:nvPr/>
        </p:nvSpPr>
        <p:spPr>
          <a:xfrm>
            <a:off x="3924300" y="1620150"/>
            <a:ext cx="2382600" cy="977700"/>
          </a:xfrm>
          <a:prstGeom prst="rect">
            <a:avLst/>
          </a:prstGeom>
          <a:noFill/>
          <a:ln cap="flat" cmpd="sng" w="19050">
            <a:solidFill>
              <a:srgbClr val="C2F3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1" name="Google Shape;221;p27"/>
          <p:cNvSpPr/>
          <p:nvPr/>
        </p:nvSpPr>
        <p:spPr>
          <a:xfrm>
            <a:off x="3892300" y="3264225"/>
            <a:ext cx="2382600" cy="168300"/>
          </a:xfrm>
          <a:prstGeom prst="rect">
            <a:avLst/>
          </a:prstGeom>
          <a:noFill/>
          <a:ln cap="flat" cmpd="sng" w="19050">
            <a:solidFill>
              <a:srgbClr val="C2F3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27"/>
          <p:cNvSpPr/>
          <p:nvPr/>
        </p:nvSpPr>
        <p:spPr>
          <a:xfrm>
            <a:off x="6416475" y="1377175"/>
            <a:ext cx="2382600" cy="168300"/>
          </a:xfrm>
          <a:prstGeom prst="rect">
            <a:avLst/>
          </a:prstGeom>
          <a:noFill/>
          <a:ln cap="flat" cmpd="sng" w="19050">
            <a:solidFill>
              <a:srgbClr val="C2F3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27"/>
          <p:cNvSpPr/>
          <p:nvPr/>
        </p:nvSpPr>
        <p:spPr>
          <a:xfrm>
            <a:off x="6416475" y="1664375"/>
            <a:ext cx="2382600" cy="108600"/>
          </a:xfrm>
          <a:prstGeom prst="rect">
            <a:avLst/>
          </a:prstGeom>
          <a:noFill/>
          <a:ln cap="flat" cmpd="sng" w="19050">
            <a:solidFill>
              <a:srgbClr val="C2F3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27"/>
          <p:cNvSpPr/>
          <p:nvPr/>
        </p:nvSpPr>
        <p:spPr>
          <a:xfrm>
            <a:off x="3892300" y="4298950"/>
            <a:ext cx="2382600" cy="168300"/>
          </a:xfrm>
          <a:prstGeom prst="rect">
            <a:avLst/>
          </a:prstGeom>
          <a:noFill/>
          <a:ln cap="flat" cmpd="sng" w="19050">
            <a:solidFill>
              <a:srgbClr val="C2F30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2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rgbClr val="002D45"/>
                </a:solidFill>
                <a:latin typeface="Montserrat"/>
                <a:ea typeface="Montserrat"/>
                <a:cs typeface="Montserrat"/>
                <a:sym typeface="Montserrat"/>
              </a:rPr>
              <a:t>Converting into XML forma</a:t>
            </a:r>
            <a:r>
              <a:rPr lang="en" sz="2800">
                <a:solidFill>
                  <a:srgbClr val="002D45"/>
                </a:solidFill>
                <a:latin typeface="Montserrat"/>
                <a:ea typeface="Montserrat"/>
                <a:cs typeface="Montserrat"/>
                <a:sym typeface="Montserrat"/>
              </a:rPr>
              <a:t>t</a:t>
            </a:r>
            <a:endParaRPr sz="2800">
              <a:solidFill>
                <a:srgbClr val="002D45"/>
              </a:solidFill>
              <a:latin typeface="Montserrat"/>
              <a:ea typeface="Montserrat"/>
              <a:cs typeface="Montserrat"/>
              <a:sym typeface="Montserrat"/>
            </a:endParaRPr>
          </a:p>
          <a:p>
            <a:pPr indent="0" lvl="0" marL="0" rtl="0" algn="l">
              <a:spcBef>
                <a:spcPts val="0"/>
              </a:spcBef>
              <a:spcAft>
                <a:spcPts val="0"/>
              </a:spcAft>
              <a:buNone/>
            </a:pPr>
            <a:r>
              <a:t/>
            </a:r>
            <a:endParaRPr sz="2800">
              <a:solidFill>
                <a:srgbClr val="002D45"/>
              </a:solidFill>
              <a:latin typeface="Montserrat"/>
              <a:ea typeface="Montserrat"/>
              <a:cs typeface="Montserrat"/>
              <a:sym typeface="Montserrat"/>
            </a:endParaRPr>
          </a:p>
        </p:txBody>
      </p:sp>
      <p:sp>
        <p:nvSpPr>
          <p:cNvPr id="230" name="Google Shape;230;p28"/>
          <p:cNvSpPr txBox="1"/>
          <p:nvPr/>
        </p:nvSpPr>
        <p:spPr>
          <a:xfrm>
            <a:off x="311700" y="1017725"/>
            <a:ext cx="4415100" cy="390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231" name="Google Shape;231;p28"/>
          <p:cNvPicPr preferRelativeResize="0"/>
          <p:nvPr/>
        </p:nvPicPr>
        <p:blipFill rotWithShape="1">
          <a:blip r:embed="rId4">
            <a:alphaModFix/>
          </a:blip>
          <a:srcRect b="0" l="0" r="47668" t="0"/>
          <a:stretch/>
        </p:blipFill>
        <p:spPr>
          <a:xfrm>
            <a:off x="6978675" y="1017725"/>
            <a:ext cx="1853625" cy="3814273"/>
          </a:xfrm>
          <a:prstGeom prst="rect">
            <a:avLst/>
          </a:prstGeom>
          <a:noFill/>
          <a:ln>
            <a:noFill/>
          </a:ln>
        </p:spPr>
      </p:pic>
      <p:pic>
        <p:nvPicPr>
          <p:cNvPr id="232" name="Google Shape;232;p28"/>
          <p:cNvPicPr preferRelativeResize="0"/>
          <p:nvPr/>
        </p:nvPicPr>
        <p:blipFill rotWithShape="1">
          <a:blip r:embed="rId5">
            <a:alphaModFix/>
          </a:blip>
          <a:srcRect b="0" l="0" r="21085" t="0"/>
          <a:stretch/>
        </p:blipFill>
        <p:spPr>
          <a:xfrm>
            <a:off x="452425" y="1212100"/>
            <a:ext cx="3445451" cy="2719299"/>
          </a:xfrm>
          <a:prstGeom prst="rect">
            <a:avLst/>
          </a:prstGeom>
          <a:noFill/>
          <a:ln>
            <a:noFill/>
          </a:ln>
        </p:spPr>
      </p:pic>
      <p:pic>
        <p:nvPicPr>
          <p:cNvPr id="233" name="Google Shape;233;p28"/>
          <p:cNvPicPr preferRelativeResize="0"/>
          <p:nvPr/>
        </p:nvPicPr>
        <p:blipFill>
          <a:blip r:embed="rId6">
            <a:alphaModFix/>
          </a:blip>
          <a:stretch>
            <a:fillRect/>
          </a:stretch>
        </p:blipFill>
        <p:spPr>
          <a:xfrm>
            <a:off x="4203024" y="2477813"/>
            <a:ext cx="2470500" cy="2354200"/>
          </a:xfrm>
          <a:prstGeom prst="rect">
            <a:avLst/>
          </a:prstGeom>
          <a:noFill/>
          <a:ln>
            <a:noFill/>
          </a:ln>
        </p:spPr>
      </p:pic>
      <p:cxnSp>
        <p:nvCxnSpPr>
          <p:cNvPr id="234" name="Google Shape;234;p28"/>
          <p:cNvCxnSpPr>
            <a:stCxn id="232" idx="2"/>
            <a:endCxn id="233" idx="2"/>
          </p:cNvCxnSpPr>
          <p:nvPr/>
        </p:nvCxnSpPr>
        <p:spPr>
          <a:xfrm flipH="1" rot="-5400000">
            <a:off x="3356400" y="2750149"/>
            <a:ext cx="900600" cy="3263100"/>
          </a:xfrm>
          <a:prstGeom prst="curvedConnector3">
            <a:avLst>
              <a:gd fmla="val 126442" name="adj1"/>
            </a:avLst>
          </a:prstGeom>
          <a:noFill/>
          <a:ln cap="flat" cmpd="sng" w="28575">
            <a:solidFill>
              <a:schemeClr val="dk2"/>
            </a:solidFill>
            <a:prstDash val="solid"/>
            <a:round/>
            <a:headEnd len="med" w="med" type="none"/>
            <a:tailEnd len="med" w="med" type="triangle"/>
          </a:ln>
        </p:spPr>
      </p:cxnSp>
      <p:cxnSp>
        <p:nvCxnSpPr>
          <p:cNvPr id="235" name="Google Shape;235;p28"/>
          <p:cNvCxnSpPr>
            <a:stCxn id="233" idx="0"/>
            <a:endCxn id="231" idx="0"/>
          </p:cNvCxnSpPr>
          <p:nvPr/>
        </p:nvCxnSpPr>
        <p:spPr>
          <a:xfrm rot="-5400000">
            <a:off x="5941824" y="514163"/>
            <a:ext cx="1460100" cy="2467200"/>
          </a:xfrm>
          <a:prstGeom prst="curvedConnector3">
            <a:avLst>
              <a:gd fmla="val 116308" name="adj1"/>
            </a:avLst>
          </a:prstGeom>
          <a:noFill/>
          <a:ln cap="flat" cmpd="sng" w="28575">
            <a:solidFill>
              <a:schemeClr val="dk2"/>
            </a:solidFill>
            <a:prstDash val="solid"/>
            <a:round/>
            <a:headEnd len="med" w="med" type="none"/>
            <a:tailEnd len="med" w="med" type="triangle"/>
          </a:ln>
        </p:spPr>
      </p:cxnSp>
      <p:sp>
        <p:nvSpPr>
          <p:cNvPr id="236" name="Google Shape;236;p28"/>
          <p:cNvSpPr txBox="1"/>
          <p:nvPr/>
        </p:nvSpPr>
        <p:spPr>
          <a:xfrm>
            <a:off x="7148550" y="4771025"/>
            <a:ext cx="185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Pascal VOC XML</a:t>
            </a:r>
            <a:endParaRPr b="1" sz="12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29"/>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Transfer Learning &amp; Foundation Model</a:t>
            </a:r>
            <a:endParaRPr sz="2800">
              <a:solidFill>
                <a:srgbClr val="002D45"/>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3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Why Transfer Learning?</a:t>
            </a:r>
            <a:endParaRPr sz="2800">
              <a:solidFill>
                <a:srgbClr val="002D45"/>
              </a:solidFill>
              <a:latin typeface="Montserrat"/>
              <a:ea typeface="Montserrat"/>
              <a:cs typeface="Montserrat"/>
              <a:sym typeface="Montserrat"/>
            </a:endParaRPr>
          </a:p>
        </p:txBody>
      </p:sp>
      <p:pic>
        <p:nvPicPr>
          <p:cNvPr id="247" name="Google Shape;247;p30"/>
          <p:cNvPicPr preferRelativeResize="0"/>
          <p:nvPr/>
        </p:nvPicPr>
        <p:blipFill>
          <a:blip r:embed="rId4">
            <a:alphaModFix/>
          </a:blip>
          <a:stretch>
            <a:fillRect/>
          </a:stretch>
        </p:blipFill>
        <p:spPr>
          <a:xfrm>
            <a:off x="1448428" y="1368175"/>
            <a:ext cx="6247132" cy="3364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1"/>
          <p:cNvSpPr txBox="1"/>
          <p:nvPr/>
        </p:nvSpPr>
        <p:spPr>
          <a:xfrm>
            <a:off x="0" y="0"/>
            <a:ext cx="9144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595959"/>
              </a:solidFill>
              <a:latin typeface="Open Sans Light"/>
              <a:ea typeface="Open Sans Light"/>
              <a:cs typeface="Open Sans Light"/>
              <a:sym typeface="Open Sans Light"/>
            </a:endParaRPr>
          </a:p>
        </p:txBody>
      </p:sp>
      <p:grpSp>
        <p:nvGrpSpPr>
          <p:cNvPr id="253" name="Google Shape;253;p31"/>
          <p:cNvGrpSpPr/>
          <p:nvPr/>
        </p:nvGrpSpPr>
        <p:grpSpPr>
          <a:xfrm>
            <a:off x="8049325" y="164100"/>
            <a:ext cx="548700" cy="548700"/>
            <a:chOff x="8049325" y="164100"/>
            <a:chExt cx="548700" cy="548700"/>
          </a:xfrm>
        </p:grpSpPr>
        <p:sp>
          <p:nvSpPr>
            <p:cNvPr id="254" name="Google Shape;254;p31"/>
            <p:cNvSpPr/>
            <p:nvPr/>
          </p:nvSpPr>
          <p:spPr>
            <a:xfrm>
              <a:off x="8049325" y="164100"/>
              <a:ext cx="548700" cy="548700"/>
            </a:xfrm>
            <a:prstGeom prst="ellipse">
              <a:avLst/>
            </a:prstGeom>
            <a:solidFill>
              <a:srgbClr val="002D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5" name="Google Shape;255;p31"/>
            <p:cNvPicPr preferRelativeResize="0"/>
            <p:nvPr/>
          </p:nvPicPr>
          <p:blipFill rotWithShape="1">
            <a:blip r:embed="rId4">
              <a:alphaModFix/>
            </a:blip>
            <a:srcRect b="0" l="0" r="0" t="0"/>
            <a:stretch/>
          </p:blipFill>
          <p:spPr>
            <a:xfrm>
              <a:off x="8120825" y="320040"/>
              <a:ext cx="405700" cy="259650"/>
            </a:xfrm>
            <a:prstGeom prst="rect">
              <a:avLst/>
            </a:prstGeom>
            <a:noFill/>
            <a:ln>
              <a:noFill/>
            </a:ln>
          </p:spPr>
        </p:pic>
      </p:grpSp>
      <p:sp>
        <p:nvSpPr>
          <p:cNvPr id="256" name="Google Shape;256;p3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Visual Representation of Transfer Learning</a:t>
            </a:r>
            <a:endParaRPr sz="2800">
              <a:solidFill>
                <a:srgbClr val="002D45"/>
              </a:solidFill>
              <a:latin typeface="Montserrat"/>
              <a:ea typeface="Montserrat"/>
              <a:cs typeface="Montserrat"/>
              <a:sym typeface="Montserrat"/>
            </a:endParaRPr>
          </a:p>
        </p:txBody>
      </p:sp>
      <p:pic>
        <p:nvPicPr>
          <p:cNvPr id="257" name="Google Shape;257;p31"/>
          <p:cNvPicPr preferRelativeResize="0"/>
          <p:nvPr/>
        </p:nvPicPr>
        <p:blipFill>
          <a:blip r:embed="rId5">
            <a:alphaModFix/>
          </a:blip>
          <a:stretch>
            <a:fillRect/>
          </a:stretch>
        </p:blipFill>
        <p:spPr>
          <a:xfrm>
            <a:off x="3472291" y="2360700"/>
            <a:ext cx="5474285" cy="2352201"/>
          </a:xfrm>
          <a:prstGeom prst="rect">
            <a:avLst/>
          </a:prstGeom>
          <a:noFill/>
          <a:ln>
            <a:noFill/>
          </a:ln>
        </p:spPr>
      </p:pic>
      <p:sp>
        <p:nvSpPr>
          <p:cNvPr id="258" name="Google Shape;258;p31"/>
          <p:cNvSpPr txBox="1"/>
          <p:nvPr/>
        </p:nvSpPr>
        <p:spPr>
          <a:xfrm>
            <a:off x="311700" y="1120675"/>
            <a:ext cx="4977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Take a p</a:t>
            </a:r>
            <a:r>
              <a:rPr lang="en" sz="1800">
                <a:solidFill>
                  <a:schemeClr val="dk2"/>
                </a:solidFill>
              </a:rPr>
              <a:t>re-trained Network</a:t>
            </a:r>
            <a:endParaRPr sz="1800">
              <a:solidFill>
                <a:schemeClr val="dk2"/>
              </a:solidFill>
            </a:endParaRPr>
          </a:p>
        </p:txBody>
      </p:sp>
      <p:pic>
        <p:nvPicPr>
          <p:cNvPr id="259" name="Google Shape;259;p31"/>
          <p:cNvPicPr preferRelativeResize="0"/>
          <p:nvPr/>
        </p:nvPicPr>
        <p:blipFill>
          <a:blip r:embed="rId6">
            <a:alphaModFix/>
          </a:blip>
          <a:stretch>
            <a:fillRect/>
          </a:stretch>
        </p:blipFill>
        <p:spPr>
          <a:xfrm>
            <a:off x="3472299" y="2360688"/>
            <a:ext cx="5296140" cy="2130572"/>
          </a:xfrm>
          <a:prstGeom prst="rect">
            <a:avLst/>
          </a:prstGeom>
          <a:noFill/>
          <a:ln>
            <a:noFill/>
          </a:ln>
        </p:spPr>
      </p:pic>
      <p:sp>
        <p:nvSpPr>
          <p:cNvPr id="260" name="Google Shape;260;p31"/>
          <p:cNvSpPr txBox="1"/>
          <p:nvPr/>
        </p:nvSpPr>
        <p:spPr>
          <a:xfrm>
            <a:off x="311688" y="1685325"/>
            <a:ext cx="49779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Modify </a:t>
            </a:r>
            <a:r>
              <a:rPr lang="en" sz="1800">
                <a:solidFill>
                  <a:schemeClr val="dk2"/>
                </a:solidFill>
              </a:rPr>
              <a:t>and re-train it on </a:t>
            </a:r>
            <a:r>
              <a:rPr b="1" lang="en" sz="1800">
                <a:solidFill>
                  <a:schemeClr val="dk2"/>
                </a:solidFill>
              </a:rPr>
              <a:t>new</a:t>
            </a:r>
            <a:r>
              <a:rPr lang="en" sz="1800">
                <a:solidFill>
                  <a:schemeClr val="dk2"/>
                </a:solidFill>
              </a:rPr>
              <a:t> data</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Introductions</a:t>
            </a:r>
            <a:endParaRPr sz="2800">
              <a:solidFill>
                <a:srgbClr val="002D45"/>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3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Overview of Transfer Learning</a:t>
            </a:r>
            <a:endParaRPr sz="2800">
              <a:solidFill>
                <a:srgbClr val="002D45"/>
              </a:solidFill>
              <a:latin typeface="Montserrat"/>
              <a:ea typeface="Montserrat"/>
              <a:cs typeface="Montserrat"/>
              <a:sym typeface="Montserrat"/>
            </a:endParaRPr>
          </a:p>
        </p:txBody>
      </p:sp>
      <p:pic>
        <p:nvPicPr>
          <p:cNvPr id="266" name="Google Shape;266;p32"/>
          <p:cNvPicPr preferRelativeResize="0"/>
          <p:nvPr/>
        </p:nvPicPr>
        <p:blipFill>
          <a:blip r:embed="rId4">
            <a:alphaModFix/>
          </a:blip>
          <a:stretch>
            <a:fillRect/>
          </a:stretch>
        </p:blipFill>
        <p:spPr>
          <a:xfrm>
            <a:off x="1447576" y="1202075"/>
            <a:ext cx="6248843" cy="3602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33"/>
          <p:cNvSpPr txBox="1"/>
          <p:nvPr/>
        </p:nvSpPr>
        <p:spPr>
          <a:xfrm>
            <a:off x="311700" y="270650"/>
            <a:ext cx="8655900" cy="9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002D45"/>
                </a:solidFill>
                <a:latin typeface="Montserrat"/>
                <a:ea typeface="Montserrat"/>
                <a:cs typeface="Montserrat"/>
                <a:sym typeface="Montserrat"/>
              </a:rPr>
              <a:t>Deep Learning Onramp was useful to get </a:t>
            </a:r>
            <a:r>
              <a:rPr lang="en" sz="2600">
                <a:solidFill>
                  <a:srgbClr val="002D45"/>
                </a:solidFill>
                <a:latin typeface="Montserrat"/>
                <a:ea typeface="Montserrat"/>
                <a:cs typeface="Montserrat"/>
                <a:sym typeface="Montserrat"/>
              </a:rPr>
              <a:t>acquainted</a:t>
            </a:r>
            <a:r>
              <a:rPr lang="en" sz="2600">
                <a:solidFill>
                  <a:srgbClr val="002D45"/>
                </a:solidFill>
                <a:latin typeface="Montserrat"/>
                <a:ea typeface="Montserrat"/>
                <a:cs typeface="Montserrat"/>
                <a:sym typeface="Montserrat"/>
              </a:rPr>
              <a:t> with Transfer Learning</a:t>
            </a:r>
            <a:endParaRPr sz="2600">
              <a:solidFill>
                <a:srgbClr val="002D45"/>
              </a:solidFill>
              <a:latin typeface="Montserrat"/>
              <a:ea typeface="Montserrat"/>
              <a:cs typeface="Montserrat"/>
              <a:sym typeface="Montserrat"/>
            </a:endParaRPr>
          </a:p>
        </p:txBody>
      </p:sp>
      <p:pic>
        <p:nvPicPr>
          <p:cNvPr id="272" name="Google Shape;272;p33"/>
          <p:cNvPicPr preferRelativeResize="0"/>
          <p:nvPr/>
        </p:nvPicPr>
        <p:blipFill>
          <a:blip r:embed="rId4">
            <a:alphaModFix/>
          </a:blip>
          <a:stretch>
            <a:fillRect/>
          </a:stretch>
        </p:blipFill>
        <p:spPr>
          <a:xfrm>
            <a:off x="407138" y="1301875"/>
            <a:ext cx="3273425" cy="3577025"/>
          </a:xfrm>
          <a:prstGeom prst="rect">
            <a:avLst/>
          </a:prstGeom>
          <a:noFill/>
          <a:ln>
            <a:noFill/>
          </a:ln>
          <a:effectLst>
            <a:outerShdw blurRad="57150" rotWithShape="0" algn="bl" dir="5400000" dist="19050">
              <a:srgbClr val="000000">
                <a:alpha val="50000"/>
              </a:srgbClr>
            </a:outerShdw>
          </a:effectLst>
        </p:spPr>
      </p:pic>
      <p:pic>
        <p:nvPicPr>
          <p:cNvPr id="273" name="Google Shape;273;p33"/>
          <p:cNvPicPr preferRelativeResize="0"/>
          <p:nvPr/>
        </p:nvPicPr>
        <p:blipFill>
          <a:blip r:embed="rId5">
            <a:alphaModFix/>
          </a:blip>
          <a:stretch>
            <a:fillRect/>
          </a:stretch>
        </p:blipFill>
        <p:spPr>
          <a:xfrm>
            <a:off x="4175113" y="1870213"/>
            <a:ext cx="4792486" cy="264960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34"/>
          <p:cNvSpPr txBox="1"/>
          <p:nvPr/>
        </p:nvSpPr>
        <p:spPr>
          <a:xfrm>
            <a:off x="311700" y="270650"/>
            <a:ext cx="7575000" cy="9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002D45"/>
                </a:solidFill>
                <a:latin typeface="Montserrat"/>
                <a:ea typeface="Montserrat"/>
                <a:cs typeface="Montserrat"/>
                <a:sym typeface="Montserrat"/>
              </a:rPr>
              <a:t>Model Hubs enable access to several pretrained models</a:t>
            </a:r>
            <a:endParaRPr sz="2600">
              <a:solidFill>
                <a:srgbClr val="002D45"/>
              </a:solidFill>
              <a:latin typeface="Montserrat"/>
              <a:ea typeface="Montserrat"/>
              <a:cs typeface="Montserrat"/>
              <a:sym typeface="Montserrat"/>
            </a:endParaRPr>
          </a:p>
        </p:txBody>
      </p:sp>
      <p:sp>
        <p:nvSpPr>
          <p:cNvPr id="279" name="Google Shape;279;p34"/>
          <p:cNvSpPr txBox="1"/>
          <p:nvPr/>
        </p:nvSpPr>
        <p:spPr>
          <a:xfrm>
            <a:off x="738100" y="4353075"/>
            <a:ext cx="3834000" cy="4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MATLAB Deep Learning Model Hub</a:t>
            </a:r>
            <a:endParaRPr sz="1800">
              <a:solidFill>
                <a:schemeClr val="dk2"/>
              </a:solidFill>
            </a:endParaRPr>
          </a:p>
        </p:txBody>
      </p:sp>
      <p:sp>
        <p:nvSpPr>
          <p:cNvPr id="280" name="Google Shape;280;p34"/>
          <p:cNvSpPr txBox="1"/>
          <p:nvPr/>
        </p:nvSpPr>
        <p:spPr>
          <a:xfrm>
            <a:off x="5881625" y="4309400"/>
            <a:ext cx="27375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TensorFlow 2 Model Zoo</a:t>
            </a:r>
            <a:endParaRPr sz="1800">
              <a:solidFill>
                <a:schemeClr val="dk2"/>
              </a:solidFill>
            </a:endParaRPr>
          </a:p>
        </p:txBody>
      </p:sp>
      <p:pic>
        <p:nvPicPr>
          <p:cNvPr id="281" name="Google Shape;281;p34"/>
          <p:cNvPicPr preferRelativeResize="0"/>
          <p:nvPr/>
        </p:nvPicPr>
        <p:blipFill>
          <a:blip r:embed="rId4">
            <a:alphaModFix/>
          </a:blip>
          <a:stretch>
            <a:fillRect/>
          </a:stretch>
        </p:blipFill>
        <p:spPr>
          <a:xfrm>
            <a:off x="2156585" y="1368637"/>
            <a:ext cx="1973426" cy="2231876"/>
          </a:xfrm>
          <a:prstGeom prst="rect">
            <a:avLst/>
          </a:prstGeom>
          <a:noFill/>
          <a:ln>
            <a:noFill/>
          </a:ln>
          <a:effectLst>
            <a:outerShdw blurRad="57150" rotWithShape="0" algn="bl" dir="5400000" dist="19050">
              <a:srgbClr val="000000">
                <a:alpha val="50000"/>
              </a:srgbClr>
            </a:outerShdw>
          </a:effectLst>
        </p:spPr>
      </p:pic>
      <p:pic>
        <p:nvPicPr>
          <p:cNvPr id="282" name="Google Shape;282;p34"/>
          <p:cNvPicPr preferRelativeResize="0"/>
          <p:nvPr/>
        </p:nvPicPr>
        <p:blipFill>
          <a:blip r:embed="rId5">
            <a:alphaModFix/>
          </a:blip>
          <a:stretch>
            <a:fillRect/>
          </a:stretch>
        </p:blipFill>
        <p:spPr>
          <a:xfrm>
            <a:off x="738089" y="2721775"/>
            <a:ext cx="3834000" cy="1631295"/>
          </a:xfrm>
          <a:prstGeom prst="rect">
            <a:avLst/>
          </a:prstGeom>
          <a:noFill/>
          <a:ln>
            <a:noFill/>
          </a:ln>
          <a:effectLst>
            <a:outerShdw blurRad="57150" rotWithShape="0" algn="bl" dir="5400000" dist="19050">
              <a:srgbClr val="000000">
                <a:alpha val="50000"/>
              </a:srgbClr>
            </a:outerShdw>
          </a:effectLst>
        </p:spPr>
      </p:pic>
      <p:pic>
        <p:nvPicPr>
          <p:cNvPr id="283" name="Google Shape;283;p34"/>
          <p:cNvPicPr preferRelativeResize="0"/>
          <p:nvPr/>
        </p:nvPicPr>
        <p:blipFill>
          <a:blip r:embed="rId6">
            <a:alphaModFix/>
          </a:blip>
          <a:stretch>
            <a:fillRect/>
          </a:stretch>
        </p:blipFill>
        <p:spPr>
          <a:xfrm>
            <a:off x="5387148" y="1686100"/>
            <a:ext cx="3563226" cy="2117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pic>
        <p:nvPicPr>
          <p:cNvPr id="288" name="Google Shape;288;p35"/>
          <p:cNvPicPr preferRelativeResize="0"/>
          <p:nvPr/>
        </p:nvPicPr>
        <p:blipFill>
          <a:blip r:embed="rId4">
            <a:alphaModFix/>
          </a:blip>
          <a:stretch>
            <a:fillRect/>
          </a:stretch>
        </p:blipFill>
        <p:spPr>
          <a:xfrm>
            <a:off x="0" y="-12"/>
            <a:ext cx="9144000" cy="509941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36"/>
          <p:cNvSpPr txBox="1"/>
          <p:nvPr/>
        </p:nvSpPr>
        <p:spPr>
          <a:xfrm>
            <a:off x="311700" y="2164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 Comparison</a:t>
            </a:r>
            <a:endParaRPr sz="2800">
              <a:solidFill>
                <a:srgbClr val="002D45"/>
              </a:solidFill>
              <a:latin typeface="Montserrat"/>
              <a:ea typeface="Montserrat"/>
              <a:cs typeface="Montserrat"/>
              <a:sym typeface="Montserrat"/>
            </a:endParaRPr>
          </a:p>
        </p:txBody>
      </p:sp>
      <p:graphicFrame>
        <p:nvGraphicFramePr>
          <p:cNvPr id="294" name="Google Shape;294;p36"/>
          <p:cNvGraphicFramePr/>
          <p:nvPr/>
        </p:nvGraphicFramePr>
        <p:xfrm>
          <a:off x="311688" y="930600"/>
          <a:ext cx="3000000" cy="3000000"/>
        </p:xfrm>
        <a:graphic>
          <a:graphicData uri="http://schemas.openxmlformats.org/drawingml/2006/table">
            <a:tbl>
              <a:tblPr>
                <a:noFill/>
                <a:tableStyleId>{AAC9AF62-20AF-41FE-A156-9CE54EAA2E94}</a:tableStyleId>
              </a:tblPr>
              <a:tblGrid>
                <a:gridCol w="1498500"/>
                <a:gridCol w="724450"/>
                <a:gridCol w="1015675"/>
                <a:gridCol w="938400"/>
              </a:tblGrid>
              <a:tr h="403325">
                <a:tc>
                  <a:txBody>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Model Name</a:t>
                      </a:r>
                      <a:endParaRPr b="1">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Speed</a:t>
                      </a:r>
                      <a:endParaRPr b="1">
                        <a:solidFill>
                          <a:schemeClr val="lt1"/>
                        </a:solidFill>
                        <a:latin typeface="Open Sans"/>
                        <a:ea typeface="Open Sans"/>
                        <a:cs typeface="Open Sans"/>
                        <a:sym typeface="Open Sans"/>
                      </a:endParaRPr>
                    </a:p>
                    <a:p>
                      <a:pPr indent="0" lvl="0" marL="0" rtl="0" algn="ctr">
                        <a:spcBef>
                          <a:spcPts val="0"/>
                        </a:spcBef>
                        <a:spcAft>
                          <a:spcPts val="0"/>
                        </a:spcAft>
                        <a:buNone/>
                      </a:pPr>
                      <a:r>
                        <a:rPr b="1" lang="en" sz="1200">
                          <a:solidFill>
                            <a:schemeClr val="lt1"/>
                          </a:solidFill>
                          <a:latin typeface="Open Sans"/>
                          <a:ea typeface="Open Sans"/>
                          <a:cs typeface="Open Sans"/>
                          <a:sym typeface="Open Sans"/>
                        </a:rPr>
                        <a:t>(ms)</a:t>
                      </a:r>
                      <a:endParaRPr b="1" sz="1200">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mAP</a:t>
                      </a:r>
                      <a:r>
                        <a:rPr b="1" lang="en" sz="1200">
                          <a:solidFill>
                            <a:schemeClr val="lt1"/>
                          </a:solidFill>
                          <a:latin typeface="Open Sans"/>
                          <a:ea typeface="Open Sans"/>
                          <a:cs typeface="Open Sans"/>
                          <a:sym typeface="Open Sans"/>
                        </a:rPr>
                        <a:t> [precision]</a:t>
                      </a:r>
                      <a:endParaRPr b="1" sz="1200">
                        <a:solidFill>
                          <a:schemeClr val="lt1"/>
                        </a:solidFill>
                        <a:latin typeface="Open Sans"/>
                        <a:ea typeface="Open Sans"/>
                        <a:cs typeface="Open Sans"/>
                        <a:sym typeface="Open Sans"/>
                      </a:endParaRPr>
                    </a:p>
                  </a:txBody>
                  <a:tcPr marT="91425" marB="91425" marR="91425" marL="91425">
                    <a:solidFill>
                      <a:schemeClr val="accent5"/>
                    </a:solidFill>
                  </a:tcPr>
                </a:tc>
                <a:tc>
                  <a:txBody>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Outputs</a:t>
                      </a:r>
                      <a:endParaRPr b="1">
                        <a:solidFill>
                          <a:schemeClr val="lt1"/>
                        </a:solidFill>
                        <a:latin typeface="Open Sans"/>
                        <a:ea typeface="Open Sans"/>
                        <a:cs typeface="Open Sans"/>
                        <a:sym typeface="Open Sans"/>
                      </a:endParaRPr>
                    </a:p>
                  </a:txBody>
                  <a:tcPr marT="91425" marB="91425" marR="91425" marL="91425">
                    <a:solidFill>
                      <a:srgbClr val="0097A7"/>
                    </a:solidFill>
                  </a:tcPr>
                </a:tc>
              </a:tr>
              <a:tr h="687900">
                <a:tc>
                  <a:txBody>
                    <a:bodyPr/>
                    <a:lstStyle/>
                    <a:p>
                      <a:pPr indent="0" lvl="0" marL="0" rtl="0" algn="l">
                        <a:lnSpc>
                          <a:spcPct val="115000"/>
                        </a:lnSpc>
                        <a:spcBef>
                          <a:spcPts val="0"/>
                        </a:spcBef>
                        <a:spcAft>
                          <a:spcPts val="600"/>
                        </a:spcAft>
                        <a:buNone/>
                      </a:pPr>
                      <a:r>
                        <a:rPr b="1" lang="en">
                          <a:solidFill>
                            <a:schemeClr val="dk2"/>
                          </a:solidFill>
                          <a:latin typeface="Open Sans"/>
                          <a:ea typeface="Open Sans"/>
                          <a:cs typeface="Open Sans"/>
                          <a:sym typeface="Open Sans"/>
                        </a:rPr>
                        <a:t>Faster R-CNN ResNet101 V1 1024x1024</a:t>
                      </a:r>
                      <a:endParaRPr b="1">
                        <a:latin typeface="Open Sans"/>
                        <a:ea typeface="Open Sans"/>
                        <a:cs typeface="Open Sans"/>
                        <a:sym typeface="Open Sans"/>
                      </a:endParaRPr>
                    </a:p>
                  </a:txBody>
                  <a:tcPr marT="91425" marB="91425" marR="91425" marL="91425" anchor="ctr"/>
                </a:tc>
                <a:tc>
                  <a:txBody>
                    <a:bodyPr/>
                    <a:lstStyle/>
                    <a:p>
                      <a:pPr indent="0" lvl="0" marL="0" rtl="0" algn="ctr">
                        <a:lnSpc>
                          <a:spcPct val="115000"/>
                        </a:lnSpc>
                        <a:spcBef>
                          <a:spcPts val="0"/>
                        </a:spcBef>
                        <a:spcAft>
                          <a:spcPts val="600"/>
                        </a:spcAft>
                        <a:buNone/>
                      </a:pPr>
                      <a:r>
                        <a:rPr b="1" lang="en">
                          <a:solidFill>
                            <a:schemeClr val="dk2"/>
                          </a:solidFill>
                          <a:latin typeface="Open Sans"/>
                          <a:ea typeface="Open Sans"/>
                          <a:cs typeface="Open Sans"/>
                          <a:sym typeface="Open Sans"/>
                        </a:rPr>
                        <a:t>72</a:t>
                      </a:r>
                      <a:endParaRPr b="1">
                        <a:latin typeface="Open Sans"/>
                        <a:ea typeface="Open Sans"/>
                        <a:cs typeface="Open Sans"/>
                        <a:sym typeface="Open Sans"/>
                      </a:endParaRPr>
                    </a:p>
                  </a:txBody>
                  <a:tcPr marT="91425" marB="91425" marR="91425" marL="91425" anchor="ctr"/>
                </a:tc>
                <a:tc>
                  <a:txBody>
                    <a:bodyPr/>
                    <a:lstStyle/>
                    <a:p>
                      <a:pPr indent="0" lvl="0" marL="0" rtl="0" algn="ctr">
                        <a:lnSpc>
                          <a:spcPct val="115000"/>
                        </a:lnSpc>
                        <a:spcBef>
                          <a:spcPts val="0"/>
                        </a:spcBef>
                        <a:spcAft>
                          <a:spcPts val="600"/>
                        </a:spcAft>
                        <a:buNone/>
                      </a:pPr>
                      <a:r>
                        <a:rPr b="1" lang="en">
                          <a:solidFill>
                            <a:schemeClr val="dk2"/>
                          </a:solidFill>
                          <a:latin typeface="Open Sans"/>
                          <a:ea typeface="Open Sans"/>
                          <a:cs typeface="Open Sans"/>
                          <a:sym typeface="Open Sans"/>
                        </a:rPr>
                        <a:t>37.1</a:t>
                      </a:r>
                      <a:endParaRPr b="1">
                        <a:latin typeface="Open Sans"/>
                        <a:ea typeface="Open Sans"/>
                        <a:cs typeface="Open Sans"/>
                        <a:sym typeface="Open Sans"/>
                      </a:endParaRPr>
                    </a:p>
                  </a:txBody>
                  <a:tcPr marT="91425" marB="91425" marR="91425" marL="91425" anchor="ctr"/>
                </a:tc>
                <a:tc>
                  <a:txBody>
                    <a:bodyPr/>
                    <a:lstStyle/>
                    <a:p>
                      <a:pPr indent="0" lvl="0" marL="0" rtl="0" algn="ctr">
                        <a:lnSpc>
                          <a:spcPct val="115000"/>
                        </a:lnSpc>
                        <a:spcBef>
                          <a:spcPts val="0"/>
                        </a:spcBef>
                        <a:spcAft>
                          <a:spcPts val="600"/>
                        </a:spcAft>
                        <a:buNone/>
                      </a:pPr>
                      <a:r>
                        <a:rPr b="1" lang="en">
                          <a:solidFill>
                            <a:schemeClr val="dk2"/>
                          </a:solidFill>
                          <a:latin typeface="Open Sans"/>
                          <a:ea typeface="Open Sans"/>
                          <a:cs typeface="Open Sans"/>
                          <a:sym typeface="Open Sans"/>
                        </a:rPr>
                        <a:t>Boxes</a:t>
                      </a:r>
                      <a:endParaRPr b="1">
                        <a:latin typeface="Open Sans"/>
                        <a:ea typeface="Open Sans"/>
                        <a:cs typeface="Open Sans"/>
                        <a:sym typeface="Open Sans"/>
                      </a:endParaRPr>
                    </a:p>
                  </a:txBody>
                  <a:tcPr marT="91425" marB="91425" marR="91425" marL="91425" anchor="ctr"/>
                </a:tc>
              </a:tr>
              <a:tr h="313900">
                <a:tc>
                  <a:txBody>
                    <a:bodyPr/>
                    <a:lstStyle/>
                    <a:p>
                      <a:pPr indent="0" lvl="0" marL="0" rtl="0" algn="l">
                        <a:lnSpc>
                          <a:spcPct val="115000"/>
                        </a:lnSpc>
                        <a:spcBef>
                          <a:spcPts val="1200"/>
                        </a:spcBef>
                        <a:spcAft>
                          <a:spcPts val="1200"/>
                        </a:spcAft>
                        <a:buNone/>
                      </a:pPr>
                      <a:r>
                        <a:rPr lang="en">
                          <a:solidFill>
                            <a:schemeClr val="dk2"/>
                          </a:solidFill>
                          <a:latin typeface="Open Sans Light"/>
                          <a:ea typeface="Open Sans Light"/>
                          <a:cs typeface="Open Sans Light"/>
                          <a:sym typeface="Open Sans Light"/>
                        </a:rPr>
                        <a:t>CenterNet Resnet101 V1 FPN 512x512</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ctr">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34</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ctr">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34.2</a:t>
                      </a:r>
                      <a:endParaRPr>
                        <a:solidFill>
                          <a:schemeClr val="dk2"/>
                        </a:solidFill>
                        <a:latin typeface="Open Sans Light"/>
                        <a:ea typeface="Open Sans Light"/>
                        <a:cs typeface="Open Sans Light"/>
                        <a:sym typeface="Open Sans Light"/>
                      </a:endParaRPr>
                    </a:p>
                  </a:txBody>
                  <a:tcPr marT="91425" marB="91425" marR="91425" marL="91425" anchor="ctr"/>
                </a:tc>
                <a:tc>
                  <a:txBody>
                    <a:bodyPr/>
                    <a:lstStyle/>
                    <a:p>
                      <a:pPr indent="0" lvl="0" marL="0" rtl="0" algn="ctr">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Boxes</a:t>
                      </a:r>
                      <a:endParaRPr>
                        <a:solidFill>
                          <a:schemeClr val="dk2"/>
                        </a:solidFill>
                        <a:latin typeface="Open Sans Light"/>
                        <a:ea typeface="Open Sans Light"/>
                        <a:cs typeface="Open Sans Light"/>
                        <a:sym typeface="Open Sans Light"/>
                      </a:endParaRPr>
                    </a:p>
                  </a:txBody>
                  <a:tcPr marT="91425" marB="91425" marR="91425" marL="91425" anchor="ctr"/>
                </a:tc>
              </a:tr>
              <a:tr h="322450">
                <a:tc>
                  <a:txBody>
                    <a:bodyPr/>
                    <a:lstStyle/>
                    <a:p>
                      <a:pPr indent="0" lvl="0" marL="0" rtl="0" algn="l">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EfficientDet D1 640x640</a:t>
                      </a:r>
                      <a:endParaRPr>
                        <a:latin typeface="Open Sans Light"/>
                        <a:ea typeface="Open Sans Light"/>
                        <a:cs typeface="Open Sans Light"/>
                        <a:sym typeface="Open Sans Light"/>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54</a:t>
                      </a:r>
                      <a:endParaRPr>
                        <a:latin typeface="Open Sans Light"/>
                        <a:ea typeface="Open Sans Light"/>
                        <a:cs typeface="Open Sans Light"/>
                        <a:sym typeface="Open Sans Light"/>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38.4</a:t>
                      </a:r>
                      <a:endParaRPr>
                        <a:latin typeface="Open Sans Light"/>
                        <a:ea typeface="Open Sans Light"/>
                        <a:cs typeface="Open Sans Light"/>
                        <a:sym typeface="Open Sans Light"/>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Boxes</a:t>
                      </a:r>
                      <a:endParaRPr>
                        <a:latin typeface="Open Sans Light"/>
                        <a:ea typeface="Open Sans Light"/>
                        <a:cs typeface="Open Sans Light"/>
                        <a:sym typeface="Open Sans Light"/>
                      </a:endParaRPr>
                    </a:p>
                  </a:txBody>
                  <a:tcPr marT="91425" marB="91425" marR="91425" marL="91425" anchor="ctr">
                    <a:lnB cap="flat" cmpd="sng" w="9525">
                      <a:solidFill>
                        <a:srgbClr val="9E9E9E"/>
                      </a:solidFill>
                      <a:prstDash val="solid"/>
                      <a:round/>
                      <a:headEnd len="sm" w="sm" type="none"/>
                      <a:tailEnd len="sm" w="sm" type="none"/>
                    </a:lnB>
                  </a:tcPr>
                </a:tc>
              </a:tr>
              <a:tr h="498250">
                <a:tc>
                  <a:txBody>
                    <a:bodyPr/>
                    <a:lstStyle/>
                    <a:p>
                      <a:pPr indent="0" lvl="0" marL="0" rtl="0" algn="l">
                        <a:lnSpc>
                          <a:spcPct val="115000"/>
                        </a:lnSpc>
                        <a:spcBef>
                          <a:spcPts val="0"/>
                        </a:spcBef>
                        <a:spcAft>
                          <a:spcPts val="600"/>
                        </a:spcAft>
                        <a:buClr>
                          <a:schemeClr val="dk1"/>
                        </a:buClr>
                        <a:buSzPts val="1100"/>
                        <a:buFont typeface="Arial"/>
                        <a:buNone/>
                      </a:pPr>
                      <a:r>
                        <a:rPr lang="en">
                          <a:solidFill>
                            <a:schemeClr val="dk2"/>
                          </a:solidFill>
                          <a:latin typeface="Open Sans Light"/>
                          <a:ea typeface="Open Sans Light"/>
                          <a:cs typeface="Open Sans Light"/>
                          <a:sym typeface="Open Sans Light"/>
                        </a:rPr>
                        <a:t>SSD ResNet101 V1 FPN 640x640 (RetinaNet101)</a:t>
                      </a:r>
                      <a:endParaRPr>
                        <a:solidFill>
                          <a:schemeClr val="dk2"/>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57</a:t>
                      </a:r>
                      <a:endParaRPr>
                        <a:solidFill>
                          <a:schemeClr val="dk2"/>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35.6</a:t>
                      </a:r>
                      <a:endParaRPr>
                        <a:solidFill>
                          <a:schemeClr val="dk2"/>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600"/>
                        </a:spcAft>
                        <a:buNone/>
                      </a:pPr>
                      <a:r>
                        <a:rPr lang="en">
                          <a:solidFill>
                            <a:schemeClr val="dk2"/>
                          </a:solidFill>
                          <a:latin typeface="Open Sans Light"/>
                          <a:ea typeface="Open Sans Light"/>
                          <a:cs typeface="Open Sans Light"/>
                          <a:sym typeface="Open Sans Light"/>
                        </a:rPr>
                        <a:t>Boxes</a:t>
                      </a:r>
                      <a:endParaRPr>
                        <a:solidFill>
                          <a:schemeClr val="dk2"/>
                        </a:solidFill>
                        <a:latin typeface="Open Sans Light"/>
                        <a:ea typeface="Open Sans Light"/>
                        <a:cs typeface="Open Sans Light"/>
                        <a:sym typeface="Open Sans Light"/>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95" name="Google Shape;295;p36"/>
          <p:cNvGraphicFramePr/>
          <p:nvPr/>
        </p:nvGraphicFramePr>
        <p:xfrm>
          <a:off x="1082900" y="5634350"/>
          <a:ext cx="3000000" cy="3000000"/>
        </p:xfrm>
        <a:graphic>
          <a:graphicData uri="http://schemas.openxmlformats.org/drawingml/2006/table">
            <a:tbl>
              <a:tblPr>
                <a:solidFill>
                  <a:srgbClr val="0D1117"/>
                </a:solidFill>
                <a:tableStyleId>{A2ABC8AF-AC4D-4CCB-8A3D-A1113D8805AF}</a:tableStyleId>
              </a:tblPr>
              <a:tblGrid>
                <a:gridCol w="3752850"/>
                <a:gridCol w="1076325"/>
                <a:gridCol w="1076325"/>
                <a:gridCol w="1390650"/>
              </a:tblGrid>
              <a:tr h="295275">
                <a:tc>
                  <a:txBody>
                    <a:bodyPr/>
                    <a:lstStyle/>
                    <a:p>
                      <a:pPr indent="0" lvl="0" marL="0" rtl="0" algn="ctr">
                        <a:lnSpc>
                          <a:spcPct val="115000"/>
                        </a:lnSpc>
                        <a:spcBef>
                          <a:spcPts val="0"/>
                        </a:spcBef>
                        <a:spcAft>
                          <a:spcPts val="0"/>
                        </a:spcAft>
                        <a:buNone/>
                      </a:pPr>
                      <a:r>
                        <a:rPr b="1" lang="en" sz="1200">
                          <a:solidFill>
                            <a:srgbClr val="E6EDF3"/>
                          </a:solidFill>
                          <a:highlight>
                            <a:srgbClr val="0D1117"/>
                          </a:highlight>
                        </a:rPr>
                        <a:t>Model name</a:t>
                      </a:r>
                      <a:endParaRPr b="1"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b="1" lang="en" sz="1200">
                          <a:solidFill>
                            <a:srgbClr val="E6EDF3"/>
                          </a:solidFill>
                          <a:highlight>
                            <a:srgbClr val="0D1117"/>
                          </a:highlight>
                        </a:rPr>
                        <a:t>Speed (ms)</a:t>
                      </a:r>
                      <a:endParaRPr b="1"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b="1" lang="en" sz="1200">
                          <a:solidFill>
                            <a:srgbClr val="E6EDF3"/>
                          </a:solidFill>
                          <a:highlight>
                            <a:srgbClr val="0D1117"/>
                          </a:highlight>
                        </a:rPr>
                        <a:t>COCO mAP</a:t>
                      </a:r>
                      <a:endParaRPr b="1"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b="1" lang="en" sz="1200">
                          <a:solidFill>
                            <a:srgbClr val="E6EDF3"/>
                          </a:solidFill>
                          <a:highlight>
                            <a:srgbClr val="0D1117"/>
                          </a:highlight>
                        </a:rPr>
                        <a:t>Outputs</a:t>
                      </a:r>
                      <a:endParaRPr b="1"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4"/>
                        </a:rPr>
                        <a:t>CenterNet HourGlass104 512x512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70</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41.9</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100000">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5"/>
                        </a:rPr>
                        <a:t>CenterNet HourGlass104 Keypoints 512x512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76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40.0/61.4</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Boxes/Keypoints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6"/>
                        </a:rPr>
                        <a:t>CenterNet HourGlass104 1024x1024</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197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44.5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7"/>
                        </a:rPr>
                        <a:t>CenterNet HourGlass104 Keypoints 1024x1024</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211</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42.8/64.5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Boxes/Keypoints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8"/>
                        </a:rPr>
                        <a:t>CenterNet Resnet50 V1 FPN 512x512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31.2</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9"/>
                        </a:rPr>
                        <a:t>CenterNet Resnet50 V1 FPN Keypoints 512x512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30</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29.3/50.7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Boxes/Keypoints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10"/>
                        </a:rPr>
                        <a:t>CenterNet Resnet101 V1 FPN 512x512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34</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34.2</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11"/>
                        </a:rPr>
                        <a:t>CenterNet Resnet50 V2 512x512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29.5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12"/>
                        </a:rPr>
                        <a:t>CenterNet Resnet50 V2 Keypoints 512x512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30</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27.6/48.2</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Boxes/Keypoints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13"/>
                        </a:rPr>
                        <a:t>CenterNet MobileNetV2 FPN 512x512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23.4</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14"/>
                        </a:rPr>
                        <a:t>CenterNet MobileNetV2 FPN Keypoints 512x512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41.7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Keypoints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15"/>
                        </a:rPr>
                        <a:t>EfficientDet D0 512x512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39</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33.6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16"/>
                        </a:rPr>
                        <a:t>EfficientDet D1 640x640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54</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38.4</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17"/>
                        </a:rPr>
                        <a:t>EfficientDet D2 768x768</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67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41.8</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18"/>
                        </a:rPr>
                        <a:t>EfficientDet D3 896x896</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95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45.4</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19"/>
                        </a:rPr>
                        <a:t>EfficientDet D4 1024x1024</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133</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48.5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20"/>
                        </a:rPr>
                        <a:t>EfficientDet D5 1280x1280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222</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49.7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21"/>
                        </a:rPr>
                        <a:t>EfficientDet D6 1280x1280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268</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50.5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22"/>
                        </a:rPr>
                        <a:t>EfficientDet D7 1536x1536</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325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51.2</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23"/>
                        </a:rPr>
                        <a:t>SSD MobileNet v2 320x320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19</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20.2</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24"/>
                        </a:rPr>
                        <a:t>SSD MobileNet V1 FPN 640x640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48</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29.1</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25"/>
                        </a:rPr>
                        <a:t>SSD MobileNet V2 FPNLite 320x320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22</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22.2</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26"/>
                        </a:rPr>
                        <a:t>SSD MobileNet V2 FPNLite 640x640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39</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28.2</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27"/>
                        </a:rPr>
                        <a:t>SSD ResNet50 V1 FPN 640x640 (RetinaNet50)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46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34.3</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28"/>
                        </a:rPr>
                        <a:t>SSD ResNet50 V1 FPN 1024x1024 (RetinaNet50)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87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38.3</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29"/>
                        </a:rPr>
                        <a:t>SSD ResNet101 V1 FPN 640x640 (RetinaNet101)</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57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35.6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30"/>
                        </a:rPr>
                        <a:t>SSD ResNet101 V1 FPN 1024x1024 (RetinaNet101)</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104</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39.5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31"/>
                        </a:rPr>
                        <a:t>SSD ResNet152 V1 FPN 640x640 (RetinaNet152)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80</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35.4</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32"/>
                        </a:rPr>
                        <a:t>SSD ResNet152 V1 FPN 1024x1024 (RetinaNet152)</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111</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39.6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33"/>
                        </a:rPr>
                        <a:t>Faster R-CNN ResNet50 V1 640x640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53</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29.3</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34"/>
                        </a:rPr>
                        <a:t>Faster R-CNN ResNet50 V1 1024x1024</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65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31.0</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35"/>
                        </a:rPr>
                        <a:t>Faster R-CNN ResNet50 V1 800x1333</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65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31.6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36"/>
                        </a:rPr>
                        <a:t>Faster R-CNN ResNet101 V1 640x640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55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31.8</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37"/>
                        </a:rPr>
                        <a:t>Faster R-CNN ResNet101 V1 1024x1024</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72</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37.1</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38"/>
                        </a:rPr>
                        <a:t>Faster R-CNN ResNet101 V1 800x1333</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77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36.6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39"/>
                        </a:rPr>
                        <a:t>Faster R-CNN ResNet152 V1 640x640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64</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32.4</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40"/>
                        </a:rPr>
                        <a:t>Faster R-CNN ResNet152 V1 1024x1024</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85</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37.6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41"/>
                        </a:rPr>
                        <a:t>Faster R-CNN ResNet152 V1 800x1333</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101</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37.4</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42"/>
                        </a:rPr>
                        <a:t>Faster R-CNN Inception ResNet V2 640x640</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206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37.7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43"/>
                        </a:rPr>
                        <a:t>Faster R-CNN Inception ResNet V2 1024x1024</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236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38.7</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a:t>
                      </a:r>
                      <a:endParaRPr sz="1200">
                        <a:solidFill>
                          <a:srgbClr val="E6EDF3"/>
                        </a:solidFill>
                        <a:highlight>
                          <a:srgbClr val="0D1117"/>
                        </a:highlight>
                      </a:endParaRPr>
                    </a:p>
                  </a:txBody>
                  <a:tcPr marT="57150" marB="57150" marR="123825" marL="123825"/>
                </a:tc>
              </a:tr>
              <a:tr h="295275">
                <a:tc>
                  <a:txBody>
                    <a:bodyPr/>
                    <a:lstStyle/>
                    <a:p>
                      <a:pPr indent="0" lvl="0" marL="0" rtl="0" algn="l">
                        <a:lnSpc>
                          <a:spcPct val="115000"/>
                        </a:lnSpc>
                        <a:spcBef>
                          <a:spcPts val="0"/>
                        </a:spcBef>
                        <a:spcAft>
                          <a:spcPts val="0"/>
                        </a:spcAft>
                        <a:buNone/>
                      </a:pPr>
                      <a:r>
                        <a:rPr lang="en" sz="1200" u="sng">
                          <a:solidFill>
                            <a:schemeClr val="hlink"/>
                          </a:solidFill>
                          <a:highlight>
                            <a:srgbClr val="0D1117"/>
                          </a:highlight>
                          <a:hlinkClick r:id="rId44"/>
                        </a:rPr>
                        <a:t>Mask R-CNN Inception ResNet V2 1024x1024</a:t>
                      </a:r>
                      <a:endParaRPr sz="1200" u="sng">
                        <a:solidFill>
                          <a:schemeClr val="hlink"/>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301</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39.0/34.6</a:t>
                      </a:r>
                      <a:endParaRPr sz="1200">
                        <a:solidFill>
                          <a:srgbClr val="E6EDF3"/>
                        </a:solidFill>
                        <a:highlight>
                          <a:srgbClr val="0D1117"/>
                        </a:highlight>
                      </a:endParaRPr>
                    </a:p>
                  </a:txBody>
                  <a:tcPr marT="57150" marB="57150" marR="123825" marL="123825"/>
                </a:tc>
                <a:tc>
                  <a:txBody>
                    <a:bodyPr/>
                    <a:lstStyle/>
                    <a:p>
                      <a:pPr indent="0" lvl="0" marL="0" rtl="0" algn="ctr">
                        <a:lnSpc>
                          <a:spcPct val="115000"/>
                        </a:lnSpc>
                        <a:spcBef>
                          <a:spcPts val="0"/>
                        </a:spcBef>
                        <a:spcAft>
                          <a:spcPts val="0"/>
                        </a:spcAft>
                        <a:buNone/>
                      </a:pPr>
                      <a:r>
                        <a:rPr lang="en" sz="1200">
                          <a:solidFill>
                            <a:srgbClr val="E6EDF3"/>
                          </a:solidFill>
                          <a:highlight>
                            <a:srgbClr val="0D1117"/>
                          </a:highlight>
                        </a:rPr>
                        <a:t>Boxes/Masks</a:t>
                      </a:r>
                      <a:endParaRPr sz="1200">
                        <a:solidFill>
                          <a:srgbClr val="E6EDF3"/>
                        </a:solidFill>
                        <a:highlight>
                          <a:srgbClr val="0D1117"/>
                        </a:highlight>
                      </a:endParaRPr>
                    </a:p>
                  </a:txBody>
                  <a:tcPr marT="57150" marB="57150" marR="123825" marL="123825"/>
                </a:tc>
              </a:tr>
            </a:tbl>
          </a:graphicData>
        </a:graphic>
      </p:graphicFrame>
      <p:pic>
        <p:nvPicPr>
          <p:cNvPr id="296" name="Google Shape;296;p36"/>
          <p:cNvPicPr preferRelativeResize="0"/>
          <p:nvPr/>
        </p:nvPicPr>
        <p:blipFill rotWithShape="1">
          <a:blip r:embed="rId45">
            <a:alphaModFix/>
          </a:blip>
          <a:srcRect b="0" l="0" r="0" t="0"/>
          <a:stretch/>
        </p:blipFill>
        <p:spPr>
          <a:xfrm>
            <a:off x="4572000" y="1209463"/>
            <a:ext cx="4456623" cy="3357536"/>
          </a:xfrm>
          <a:prstGeom prst="rect">
            <a:avLst/>
          </a:prstGeom>
          <a:noFill/>
          <a:ln>
            <a:noFill/>
          </a:ln>
        </p:spPr>
      </p:pic>
      <p:sp>
        <p:nvSpPr>
          <p:cNvPr id="297" name="Google Shape;297;p36"/>
          <p:cNvSpPr txBox="1"/>
          <p:nvPr/>
        </p:nvSpPr>
        <p:spPr>
          <a:xfrm>
            <a:off x="4572063" y="789125"/>
            <a:ext cx="4456500" cy="3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Open Sans"/>
                <a:ea typeface="Open Sans"/>
                <a:cs typeface="Open Sans"/>
                <a:sym typeface="Open Sans"/>
              </a:rPr>
              <a:t>Comparison of speed across all of the architectures</a:t>
            </a:r>
            <a:endParaRPr>
              <a:solidFill>
                <a:schemeClr val="dk2"/>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p37"/>
          <p:cNvSpPr txBox="1"/>
          <p:nvPr/>
        </p:nvSpPr>
        <p:spPr>
          <a:xfrm>
            <a:off x="311700" y="-121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Comparison on </a:t>
            </a:r>
            <a:r>
              <a:rPr lang="en" sz="2800">
                <a:solidFill>
                  <a:srgbClr val="002D45"/>
                </a:solidFill>
                <a:latin typeface="Montserrat"/>
                <a:ea typeface="Montserrat"/>
                <a:cs typeface="Montserrat"/>
                <a:sym typeface="Montserrat"/>
              </a:rPr>
              <a:t>beach sample</a:t>
            </a:r>
            <a:endParaRPr sz="2800">
              <a:solidFill>
                <a:srgbClr val="002D45"/>
              </a:solidFill>
              <a:latin typeface="Montserrat"/>
              <a:ea typeface="Montserrat"/>
              <a:cs typeface="Montserrat"/>
              <a:sym typeface="Montserrat"/>
            </a:endParaRPr>
          </a:p>
        </p:txBody>
      </p:sp>
      <p:pic>
        <p:nvPicPr>
          <p:cNvPr id="303" name="Google Shape;303;p37"/>
          <p:cNvPicPr preferRelativeResize="0"/>
          <p:nvPr/>
        </p:nvPicPr>
        <p:blipFill rotWithShape="1">
          <a:blip r:embed="rId4">
            <a:alphaModFix/>
          </a:blip>
          <a:srcRect b="0" l="89" r="89" t="0"/>
          <a:stretch/>
        </p:blipFill>
        <p:spPr>
          <a:xfrm>
            <a:off x="4647950" y="560525"/>
            <a:ext cx="4127749" cy="2219049"/>
          </a:xfrm>
          <a:prstGeom prst="rect">
            <a:avLst/>
          </a:prstGeom>
          <a:noFill/>
          <a:ln>
            <a:noFill/>
          </a:ln>
        </p:spPr>
      </p:pic>
      <p:pic>
        <p:nvPicPr>
          <p:cNvPr id="304" name="Google Shape;304;p37"/>
          <p:cNvPicPr preferRelativeResize="0"/>
          <p:nvPr/>
        </p:nvPicPr>
        <p:blipFill rotWithShape="1">
          <a:blip r:embed="rId5">
            <a:alphaModFix/>
          </a:blip>
          <a:srcRect b="228" l="0" r="0" t="228"/>
          <a:stretch/>
        </p:blipFill>
        <p:spPr>
          <a:xfrm>
            <a:off x="401100" y="2818700"/>
            <a:ext cx="4127749" cy="2204976"/>
          </a:xfrm>
          <a:prstGeom prst="rect">
            <a:avLst/>
          </a:prstGeom>
          <a:noFill/>
          <a:ln>
            <a:noFill/>
          </a:ln>
        </p:spPr>
      </p:pic>
      <p:pic>
        <p:nvPicPr>
          <p:cNvPr id="305" name="Google Shape;305;p37"/>
          <p:cNvPicPr preferRelativeResize="0"/>
          <p:nvPr/>
        </p:nvPicPr>
        <p:blipFill rotWithShape="1">
          <a:blip r:embed="rId6">
            <a:alphaModFix/>
          </a:blip>
          <a:srcRect b="228" l="0" r="0" t="228"/>
          <a:stretch/>
        </p:blipFill>
        <p:spPr>
          <a:xfrm>
            <a:off x="387900" y="560525"/>
            <a:ext cx="4154148" cy="2219051"/>
          </a:xfrm>
          <a:prstGeom prst="rect">
            <a:avLst/>
          </a:prstGeom>
          <a:noFill/>
          <a:ln>
            <a:noFill/>
          </a:ln>
        </p:spPr>
      </p:pic>
      <p:pic>
        <p:nvPicPr>
          <p:cNvPr id="306" name="Google Shape;306;p37"/>
          <p:cNvPicPr preferRelativeResize="0"/>
          <p:nvPr/>
        </p:nvPicPr>
        <p:blipFill rotWithShape="1">
          <a:blip r:embed="rId7">
            <a:alphaModFix/>
          </a:blip>
          <a:srcRect b="0" l="0" r="0" t="0"/>
          <a:stretch/>
        </p:blipFill>
        <p:spPr>
          <a:xfrm>
            <a:off x="4647950" y="2818701"/>
            <a:ext cx="4127749" cy="220497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38"/>
          <p:cNvSpPr txBox="1"/>
          <p:nvPr/>
        </p:nvSpPr>
        <p:spPr>
          <a:xfrm>
            <a:off x="311700" y="-121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Comparison on</a:t>
            </a:r>
            <a:r>
              <a:rPr lang="en" sz="2800">
                <a:solidFill>
                  <a:srgbClr val="002D45"/>
                </a:solidFill>
                <a:latin typeface="Montserrat"/>
                <a:ea typeface="Montserrat"/>
                <a:cs typeface="Montserrat"/>
                <a:sym typeface="Montserrat"/>
              </a:rPr>
              <a:t> nuImages - part 1</a:t>
            </a:r>
            <a:endParaRPr sz="2800">
              <a:solidFill>
                <a:srgbClr val="002D45"/>
              </a:solidFill>
              <a:latin typeface="Montserrat"/>
              <a:ea typeface="Montserrat"/>
              <a:cs typeface="Montserrat"/>
              <a:sym typeface="Montserrat"/>
            </a:endParaRPr>
          </a:p>
        </p:txBody>
      </p:sp>
      <p:pic>
        <p:nvPicPr>
          <p:cNvPr id="312" name="Google Shape;312;p38"/>
          <p:cNvPicPr preferRelativeResize="0"/>
          <p:nvPr/>
        </p:nvPicPr>
        <p:blipFill rotWithShape="1">
          <a:blip r:embed="rId4">
            <a:alphaModFix/>
          </a:blip>
          <a:srcRect b="0" l="0" r="0" t="0"/>
          <a:stretch/>
        </p:blipFill>
        <p:spPr>
          <a:xfrm>
            <a:off x="4647950" y="560525"/>
            <a:ext cx="4127749" cy="2219049"/>
          </a:xfrm>
          <a:prstGeom prst="rect">
            <a:avLst/>
          </a:prstGeom>
          <a:noFill/>
          <a:ln>
            <a:noFill/>
          </a:ln>
        </p:spPr>
      </p:pic>
      <p:pic>
        <p:nvPicPr>
          <p:cNvPr id="313" name="Google Shape;313;p38"/>
          <p:cNvPicPr preferRelativeResize="0"/>
          <p:nvPr/>
        </p:nvPicPr>
        <p:blipFill rotWithShape="1">
          <a:blip r:embed="rId5">
            <a:alphaModFix/>
          </a:blip>
          <a:srcRect b="0" l="0" r="0" t="0"/>
          <a:stretch/>
        </p:blipFill>
        <p:spPr>
          <a:xfrm>
            <a:off x="401100" y="2818700"/>
            <a:ext cx="4127749" cy="2204976"/>
          </a:xfrm>
          <a:prstGeom prst="rect">
            <a:avLst/>
          </a:prstGeom>
          <a:noFill/>
          <a:ln>
            <a:noFill/>
          </a:ln>
        </p:spPr>
      </p:pic>
      <p:pic>
        <p:nvPicPr>
          <p:cNvPr id="314" name="Google Shape;314;p38"/>
          <p:cNvPicPr preferRelativeResize="0"/>
          <p:nvPr/>
        </p:nvPicPr>
        <p:blipFill rotWithShape="1">
          <a:blip r:embed="rId6">
            <a:alphaModFix/>
          </a:blip>
          <a:srcRect b="0" l="0" r="0" t="0"/>
          <a:stretch/>
        </p:blipFill>
        <p:spPr>
          <a:xfrm>
            <a:off x="387900" y="560525"/>
            <a:ext cx="4154148" cy="2219050"/>
          </a:xfrm>
          <a:prstGeom prst="rect">
            <a:avLst/>
          </a:prstGeom>
          <a:noFill/>
          <a:ln>
            <a:noFill/>
          </a:ln>
        </p:spPr>
      </p:pic>
      <p:pic>
        <p:nvPicPr>
          <p:cNvPr id="315" name="Google Shape;315;p38"/>
          <p:cNvPicPr preferRelativeResize="0"/>
          <p:nvPr/>
        </p:nvPicPr>
        <p:blipFill rotWithShape="1">
          <a:blip r:embed="rId7">
            <a:alphaModFix/>
          </a:blip>
          <a:srcRect b="0" l="0" r="0" t="0"/>
          <a:stretch/>
        </p:blipFill>
        <p:spPr>
          <a:xfrm>
            <a:off x="4647950" y="2818701"/>
            <a:ext cx="4127749" cy="22049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9"/>
          <p:cNvSpPr txBox="1"/>
          <p:nvPr/>
        </p:nvSpPr>
        <p:spPr>
          <a:xfrm>
            <a:off x="311700" y="-121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Comparison on</a:t>
            </a:r>
            <a:r>
              <a:rPr lang="en" sz="2800">
                <a:solidFill>
                  <a:srgbClr val="002D45"/>
                </a:solidFill>
                <a:latin typeface="Montserrat"/>
                <a:ea typeface="Montserrat"/>
                <a:cs typeface="Montserrat"/>
                <a:sym typeface="Montserrat"/>
              </a:rPr>
              <a:t> nuImages - part 2</a:t>
            </a:r>
            <a:endParaRPr sz="2800">
              <a:solidFill>
                <a:srgbClr val="002D45"/>
              </a:solidFill>
              <a:latin typeface="Montserrat"/>
              <a:ea typeface="Montserrat"/>
              <a:cs typeface="Montserrat"/>
              <a:sym typeface="Montserrat"/>
            </a:endParaRPr>
          </a:p>
        </p:txBody>
      </p:sp>
      <p:pic>
        <p:nvPicPr>
          <p:cNvPr id="321" name="Google Shape;321;p39"/>
          <p:cNvPicPr preferRelativeResize="0"/>
          <p:nvPr/>
        </p:nvPicPr>
        <p:blipFill rotWithShape="1">
          <a:blip r:embed="rId4">
            <a:alphaModFix/>
          </a:blip>
          <a:srcRect b="0" l="680" r="680" t="0"/>
          <a:stretch/>
        </p:blipFill>
        <p:spPr>
          <a:xfrm>
            <a:off x="4647950" y="560525"/>
            <a:ext cx="4127749" cy="2219048"/>
          </a:xfrm>
          <a:prstGeom prst="rect">
            <a:avLst/>
          </a:prstGeom>
          <a:noFill/>
          <a:ln>
            <a:noFill/>
          </a:ln>
        </p:spPr>
      </p:pic>
      <p:pic>
        <p:nvPicPr>
          <p:cNvPr id="322" name="Google Shape;322;p39"/>
          <p:cNvPicPr preferRelativeResize="0"/>
          <p:nvPr/>
        </p:nvPicPr>
        <p:blipFill rotWithShape="1">
          <a:blip r:embed="rId5">
            <a:alphaModFix/>
          </a:blip>
          <a:srcRect b="0" l="0" r="0" t="0"/>
          <a:stretch/>
        </p:blipFill>
        <p:spPr>
          <a:xfrm>
            <a:off x="401100" y="2818700"/>
            <a:ext cx="4127749" cy="2204976"/>
          </a:xfrm>
          <a:prstGeom prst="rect">
            <a:avLst/>
          </a:prstGeom>
          <a:noFill/>
          <a:ln>
            <a:noFill/>
          </a:ln>
        </p:spPr>
      </p:pic>
      <p:pic>
        <p:nvPicPr>
          <p:cNvPr id="323" name="Google Shape;323;p39"/>
          <p:cNvPicPr preferRelativeResize="0"/>
          <p:nvPr/>
        </p:nvPicPr>
        <p:blipFill rotWithShape="1">
          <a:blip r:embed="rId6">
            <a:alphaModFix/>
          </a:blip>
          <a:srcRect b="0" l="0" r="0" t="0"/>
          <a:stretch/>
        </p:blipFill>
        <p:spPr>
          <a:xfrm>
            <a:off x="387900" y="560525"/>
            <a:ext cx="4154148" cy="2219050"/>
          </a:xfrm>
          <a:prstGeom prst="rect">
            <a:avLst/>
          </a:prstGeom>
          <a:noFill/>
          <a:ln>
            <a:noFill/>
          </a:ln>
        </p:spPr>
      </p:pic>
      <p:pic>
        <p:nvPicPr>
          <p:cNvPr id="324" name="Google Shape;324;p39"/>
          <p:cNvPicPr preferRelativeResize="0"/>
          <p:nvPr/>
        </p:nvPicPr>
        <p:blipFill rotWithShape="1">
          <a:blip r:embed="rId7">
            <a:alphaModFix/>
          </a:blip>
          <a:srcRect b="0" l="0" r="0" t="0"/>
          <a:stretch/>
        </p:blipFill>
        <p:spPr>
          <a:xfrm>
            <a:off x="4647950" y="2818701"/>
            <a:ext cx="4127749" cy="220497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8" name="Shape 328"/>
        <p:cNvGrpSpPr/>
        <p:nvPr/>
      </p:nvGrpSpPr>
      <p:grpSpPr>
        <a:xfrm>
          <a:off x="0" y="0"/>
          <a:ext cx="0" cy="0"/>
          <a:chOff x="0" y="0"/>
          <a:chExt cx="0" cy="0"/>
        </a:xfrm>
      </p:grpSpPr>
      <p:sp>
        <p:nvSpPr>
          <p:cNvPr id="329" name="Google Shape;329;p4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Customizing Pretrained</a:t>
            </a:r>
            <a:r>
              <a:rPr lang="en" sz="2800">
                <a:solidFill>
                  <a:srgbClr val="002D45"/>
                </a:solidFill>
                <a:latin typeface="Montserrat"/>
                <a:ea typeface="Montserrat"/>
                <a:cs typeface="Montserrat"/>
                <a:sym typeface="Montserrat"/>
              </a:rPr>
              <a:t> Object Detectors</a:t>
            </a:r>
            <a:endParaRPr sz="2800">
              <a:solidFill>
                <a:srgbClr val="002D45"/>
              </a:solidFill>
              <a:latin typeface="Montserrat"/>
              <a:ea typeface="Montserrat"/>
              <a:cs typeface="Montserrat"/>
              <a:sym typeface="Montserrat"/>
            </a:endParaRPr>
          </a:p>
        </p:txBody>
      </p:sp>
      <p:sp>
        <p:nvSpPr>
          <p:cNvPr id="330" name="Google Shape;330;p40"/>
          <p:cNvSpPr txBox="1"/>
          <p:nvPr/>
        </p:nvSpPr>
        <p:spPr>
          <a:xfrm>
            <a:off x="311700" y="1675275"/>
            <a:ext cx="8520600" cy="29013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chemeClr val="dk2"/>
              </a:buClr>
              <a:buSzPts val="1900"/>
              <a:buFont typeface="Open Sans Light"/>
              <a:buChar char="●"/>
            </a:pPr>
            <a:r>
              <a:rPr lang="en" sz="1900">
                <a:solidFill>
                  <a:schemeClr val="dk2"/>
                </a:solidFill>
                <a:latin typeface="Open Sans Light"/>
                <a:ea typeface="Open Sans Light"/>
                <a:cs typeface="Open Sans Light"/>
                <a:sym typeface="Open Sans Light"/>
              </a:rPr>
              <a:t>Existing </a:t>
            </a:r>
            <a:r>
              <a:rPr lang="en" sz="1900">
                <a:solidFill>
                  <a:schemeClr val="dk2"/>
                </a:solidFill>
                <a:latin typeface="Open Sans Light"/>
                <a:ea typeface="Open Sans Light"/>
                <a:cs typeface="Open Sans Light"/>
                <a:sym typeface="Open Sans Light"/>
              </a:rPr>
              <a:t>pre-trained</a:t>
            </a:r>
            <a:r>
              <a:rPr lang="en" sz="1900">
                <a:solidFill>
                  <a:schemeClr val="dk2"/>
                </a:solidFill>
                <a:latin typeface="Open Sans Light"/>
                <a:ea typeface="Open Sans Light"/>
                <a:cs typeface="Open Sans Light"/>
                <a:sym typeface="Open Sans Light"/>
              </a:rPr>
              <a:t> networks for object detection can identify people, bikes and cars, but they provide little to no information to the specifics of the pedestrians (standing, moving, etc.)</a:t>
            </a:r>
            <a:endParaRPr sz="1900">
              <a:solidFill>
                <a:schemeClr val="dk2"/>
              </a:solidFill>
              <a:latin typeface="Open Sans Light"/>
              <a:ea typeface="Open Sans Light"/>
              <a:cs typeface="Open Sans Light"/>
              <a:sym typeface="Open Sans Light"/>
            </a:endParaRPr>
          </a:p>
          <a:p>
            <a:pPr indent="-349250" lvl="0" marL="457200" rtl="0" algn="l">
              <a:lnSpc>
                <a:spcPct val="115000"/>
              </a:lnSpc>
              <a:spcBef>
                <a:spcPts val="0"/>
              </a:spcBef>
              <a:spcAft>
                <a:spcPts val="0"/>
              </a:spcAft>
              <a:buClr>
                <a:schemeClr val="dk2"/>
              </a:buClr>
              <a:buSzPts val="1900"/>
              <a:buFont typeface="Open Sans Light"/>
              <a:buChar char="●"/>
            </a:pPr>
            <a:r>
              <a:rPr lang="en" sz="1900">
                <a:solidFill>
                  <a:schemeClr val="dk2"/>
                </a:solidFill>
                <a:latin typeface="Open Sans Light"/>
                <a:ea typeface="Open Sans Light"/>
                <a:cs typeface="Open Sans Light"/>
                <a:sym typeface="Open Sans Light"/>
              </a:rPr>
              <a:t>Dataset used in this project contains all the additional details needed to customize the detection of pedestrians and people riding </a:t>
            </a:r>
            <a:r>
              <a:rPr lang="en" sz="1900">
                <a:solidFill>
                  <a:schemeClr val="dk2"/>
                </a:solidFill>
                <a:latin typeface="Open Sans Light"/>
                <a:ea typeface="Open Sans Light"/>
                <a:cs typeface="Open Sans Light"/>
                <a:sym typeface="Open Sans Light"/>
              </a:rPr>
              <a:t>bicycles</a:t>
            </a:r>
            <a:r>
              <a:rPr lang="en" sz="1900">
                <a:solidFill>
                  <a:schemeClr val="dk2"/>
                </a:solidFill>
                <a:latin typeface="Open Sans Light"/>
                <a:ea typeface="Open Sans Light"/>
                <a:cs typeface="Open Sans Light"/>
                <a:sym typeface="Open Sans Light"/>
              </a:rPr>
              <a:t> or </a:t>
            </a:r>
            <a:r>
              <a:rPr lang="en" sz="1900">
                <a:solidFill>
                  <a:schemeClr val="dk2"/>
                </a:solidFill>
                <a:latin typeface="Open Sans Light"/>
                <a:ea typeface="Open Sans Light"/>
                <a:cs typeface="Open Sans Light"/>
                <a:sym typeface="Open Sans Light"/>
              </a:rPr>
              <a:t>motorcycles.</a:t>
            </a:r>
            <a:endParaRPr sz="1900">
              <a:solidFill>
                <a:schemeClr val="dk2"/>
              </a:solidFill>
              <a:latin typeface="Open Sans Light"/>
              <a:ea typeface="Open Sans Light"/>
              <a:cs typeface="Open Sans Light"/>
              <a:sym typeface="Open Sans Light"/>
            </a:endParaRPr>
          </a:p>
          <a:p>
            <a:pPr indent="-349250" lvl="0" marL="457200" rtl="0" algn="l">
              <a:lnSpc>
                <a:spcPct val="115000"/>
              </a:lnSpc>
              <a:spcBef>
                <a:spcPts val="0"/>
              </a:spcBef>
              <a:spcAft>
                <a:spcPts val="0"/>
              </a:spcAft>
              <a:buClr>
                <a:schemeClr val="dk2"/>
              </a:buClr>
              <a:buSzPts val="1900"/>
              <a:buFont typeface="Open Sans Light"/>
              <a:buChar char="●"/>
            </a:pPr>
            <a:r>
              <a:rPr lang="en" sz="1900">
                <a:solidFill>
                  <a:schemeClr val="dk2"/>
                </a:solidFill>
                <a:latin typeface="Open Sans Light"/>
                <a:ea typeface="Open Sans Light"/>
                <a:cs typeface="Open Sans Light"/>
                <a:sym typeface="Open Sans Light"/>
              </a:rPr>
              <a:t>Architectures pre-selected can be used in the model training step.</a:t>
            </a:r>
            <a:endParaRPr sz="1900">
              <a:solidFill>
                <a:schemeClr val="dk2"/>
              </a:solidFill>
              <a:latin typeface="Open Sans Light"/>
              <a:ea typeface="Open Sans Light"/>
              <a:cs typeface="Open Sans Light"/>
              <a:sym typeface="Open Sans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41"/>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Model Training &amp; Evaluation</a:t>
            </a:r>
            <a:endParaRPr sz="2800">
              <a:solidFill>
                <a:srgbClr val="002D45"/>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 name="Shape 64"/>
        <p:cNvGrpSpPr/>
        <p:nvPr/>
      </p:nvGrpSpPr>
      <p:grpSpPr>
        <a:xfrm>
          <a:off x="0" y="0"/>
          <a:ext cx="0" cy="0"/>
          <a:chOff x="0" y="0"/>
          <a:chExt cx="0" cy="0"/>
        </a:xfrm>
      </p:grpSpPr>
      <p:sp>
        <p:nvSpPr>
          <p:cNvPr id="65" name="Google Shape;65;p1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Meet </a:t>
            </a:r>
            <a:r>
              <a:rPr lang="en" sz="2800">
                <a:solidFill>
                  <a:srgbClr val="002D45"/>
                </a:solidFill>
                <a:latin typeface="Montserrat"/>
                <a:ea typeface="Montserrat"/>
                <a:cs typeface="Montserrat"/>
                <a:sym typeface="Montserrat"/>
              </a:rPr>
              <a:t>Our Team!</a:t>
            </a:r>
            <a:endParaRPr sz="2800">
              <a:solidFill>
                <a:srgbClr val="002D45"/>
              </a:solidFill>
              <a:latin typeface="Montserrat"/>
              <a:ea typeface="Montserrat"/>
              <a:cs typeface="Montserrat"/>
              <a:sym typeface="Montserrat"/>
            </a:endParaRPr>
          </a:p>
        </p:txBody>
      </p:sp>
      <p:sp>
        <p:nvSpPr>
          <p:cNvPr id="66" name="Google Shape;66;p15"/>
          <p:cNvSpPr txBox="1"/>
          <p:nvPr/>
        </p:nvSpPr>
        <p:spPr>
          <a:xfrm>
            <a:off x="729850" y="24865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Pamela Melgar</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Tufts University</a:t>
            </a:r>
            <a:endParaRPr>
              <a:solidFill>
                <a:srgbClr val="002A44"/>
              </a:solidFill>
              <a:latin typeface="Open Sans Light"/>
              <a:ea typeface="Open Sans Light"/>
              <a:cs typeface="Open Sans Light"/>
              <a:sym typeface="Open Sans Light"/>
            </a:endParaRPr>
          </a:p>
        </p:txBody>
      </p:sp>
      <p:sp>
        <p:nvSpPr>
          <p:cNvPr id="67" name="Google Shape;67;p15"/>
          <p:cNvSpPr/>
          <p:nvPr/>
        </p:nvSpPr>
        <p:spPr>
          <a:xfrm>
            <a:off x="1077250" y="1183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68" name="Google Shape;68;p15"/>
          <p:cNvSpPr/>
          <p:nvPr/>
        </p:nvSpPr>
        <p:spPr>
          <a:xfrm>
            <a:off x="1077250" y="3092550"/>
            <a:ext cx="1362600" cy="137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69" name="Google Shape;69;p15"/>
          <p:cNvSpPr txBox="1"/>
          <p:nvPr/>
        </p:nvSpPr>
        <p:spPr>
          <a:xfrm>
            <a:off x="729850" y="4423448"/>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Rachel Ma</a:t>
            </a:r>
            <a:br>
              <a:rPr b="1" lang="en">
                <a:solidFill>
                  <a:srgbClr val="002A44"/>
                </a:solidFill>
                <a:latin typeface="Open Sans"/>
                <a:ea typeface="Open Sans"/>
                <a:cs typeface="Open Sans"/>
                <a:sym typeface="Open Sans"/>
              </a:rPr>
            </a:br>
            <a:r>
              <a:rPr lang="en" sz="1300">
                <a:solidFill>
                  <a:srgbClr val="002A44"/>
                </a:solidFill>
                <a:latin typeface="Open Sans Light"/>
                <a:ea typeface="Open Sans Light"/>
                <a:cs typeface="Open Sans Light"/>
                <a:sym typeface="Open Sans Light"/>
              </a:rPr>
              <a:t>Northeastern University</a:t>
            </a:r>
            <a:endParaRPr sz="1300">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0" name="Google Shape;70;p15"/>
          <p:cNvSpPr txBox="1"/>
          <p:nvPr/>
        </p:nvSpPr>
        <p:spPr>
          <a:xfrm>
            <a:off x="3543300" y="24865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Elena Wang</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Smith College</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1" name="Google Shape;71;p15"/>
          <p:cNvSpPr/>
          <p:nvPr/>
        </p:nvSpPr>
        <p:spPr>
          <a:xfrm>
            <a:off x="3890700" y="1183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72" name="Google Shape;72;p15"/>
          <p:cNvSpPr/>
          <p:nvPr/>
        </p:nvSpPr>
        <p:spPr>
          <a:xfrm>
            <a:off x="3890700" y="3092550"/>
            <a:ext cx="1362600" cy="137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73" name="Google Shape;73;p15"/>
          <p:cNvSpPr txBox="1"/>
          <p:nvPr/>
        </p:nvSpPr>
        <p:spPr>
          <a:xfrm>
            <a:off x="3543300" y="4423448"/>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Vanessa Bellotti</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Tufts University </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4" name="Google Shape;74;p15"/>
          <p:cNvSpPr txBox="1"/>
          <p:nvPr/>
        </p:nvSpPr>
        <p:spPr>
          <a:xfrm>
            <a:off x="6249250" y="2486525"/>
            <a:ext cx="2324400" cy="77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Kashish Gupta</a:t>
            </a:r>
            <a:br>
              <a:rPr b="1" lang="en">
                <a:solidFill>
                  <a:srgbClr val="002A44"/>
                </a:solidFill>
                <a:latin typeface="Open Sans"/>
                <a:ea typeface="Open Sans"/>
                <a:cs typeface="Open Sans"/>
                <a:sym typeface="Open Sans"/>
              </a:rPr>
            </a:br>
            <a:r>
              <a:rPr lang="en" sz="1200">
                <a:solidFill>
                  <a:srgbClr val="002A44"/>
                </a:solidFill>
                <a:latin typeface="Open Sans Light"/>
                <a:ea typeface="Open Sans Light"/>
                <a:cs typeface="Open Sans Light"/>
                <a:sym typeface="Open Sans Light"/>
              </a:rPr>
              <a:t>Worcester Polytechnic Institute </a:t>
            </a:r>
            <a:endParaRPr sz="1200">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sp>
        <p:nvSpPr>
          <p:cNvPr id="75" name="Google Shape;75;p15"/>
          <p:cNvSpPr/>
          <p:nvPr/>
        </p:nvSpPr>
        <p:spPr>
          <a:xfrm>
            <a:off x="6704150" y="1183863"/>
            <a:ext cx="1362600" cy="136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76" name="Google Shape;76;p15"/>
          <p:cNvSpPr/>
          <p:nvPr/>
        </p:nvSpPr>
        <p:spPr>
          <a:xfrm>
            <a:off x="6704150" y="3092550"/>
            <a:ext cx="1362600" cy="1379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Open Sans Light"/>
                <a:ea typeface="Open Sans Light"/>
                <a:cs typeface="Open Sans Light"/>
                <a:sym typeface="Open Sans Light"/>
              </a:rPr>
              <a:t>&lt;insert jpg&gt;</a:t>
            </a:r>
            <a:endParaRPr>
              <a:latin typeface="Open Sans Light"/>
              <a:ea typeface="Open Sans Light"/>
              <a:cs typeface="Open Sans Light"/>
              <a:sym typeface="Open Sans Light"/>
            </a:endParaRPr>
          </a:p>
        </p:txBody>
      </p:sp>
      <p:sp>
        <p:nvSpPr>
          <p:cNvPr id="77" name="Google Shape;77;p15"/>
          <p:cNvSpPr txBox="1"/>
          <p:nvPr/>
        </p:nvSpPr>
        <p:spPr>
          <a:xfrm>
            <a:off x="6356750" y="4423448"/>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002A44"/>
                </a:solidFill>
                <a:latin typeface="Open Sans"/>
                <a:ea typeface="Open Sans"/>
                <a:cs typeface="Open Sans"/>
                <a:sym typeface="Open Sans"/>
              </a:rPr>
              <a:t>Nyah Lalimarmo</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Simmons University</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b="1">
              <a:solidFill>
                <a:srgbClr val="002A44"/>
              </a:solidFill>
              <a:latin typeface="Open Sans"/>
              <a:ea typeface="Open Sans"/>
              <a:cs typeface="Open Sans"/>
              <a:sym typeface="Open Sans"/>
            </a:endParaRPr>
          </a:p>
        </p:txBody>
      </p:sp>
      <p:pic>
        <p:nvPicPr>
          <p:cNvPr id="78" name="Google Shape;78;p15"/>
          <p:cNvPicPr preferRelativeResize="0"/>
          <p:nvPr/>
        </p:nvPicPr>
        <p:blipFill rotWithShape="1">
          <a:blip r:embed="rId4">
            <a:alphaModFix/>
          </a:blip>
          <a:srcRect b="49104" l="18529" r="18529" t="8637"/>
          <a:stretch/>
        </p:blipFill>
        <p:spPr>
          <a:xfrm>
            <a:off x="1077250" y="3096609"/>
            <a:ext cx="1362600" cy="1371600"/>
          </a:xfrm>
          <a:prstGeom prst="ellipse">
            <a:avLst/>
          </a:prstGeom>
          <a:noFill/>
          <a:ln>
            <a:noFill/>
          </a:ln>
        </p:spPr>
      </p:pic>
      <p:pic>
        <p:nvPicPr>
          <p:cNvPr id="79" name="Google Shape;79;p15"/>
          <p:cNvPicPr preferRelativeResize="0"/>
          <p:nvPr/>
        </p:nvPicPr>
        <p:blipFill>
          <a:blip r:embed="rId5">
            <a:alphaModFix/>
          </a:blip>
          <a:stretch>
            <a:fillRect/>
          </a:stretch>
        </p:blipFill>
        <p:spPr>
          <a:xfrm>
            <a:off x="1077250" y="1183873"/>
            <a:ext cx="1362600" cy="1362600"/>
          </a:xfrm>
          <a:prstGeom prst="ellipse">
            <a:avLst/>
          </a:prstGeom>
          <a:noFill/>
          <a:ln>
            <a:noFill/>
          </a:ln>
        </p:spPr>
      </p:pic>
      <p:pic>
        <p:nvPicPr>
          <p:cNvPr id="80" name="Google Shape;80;p15"/>
          <p:cNvPicPr preferRelativeResize="0"/>
          <p:nvPr/>
        </p:nvPicPr>
        <p:blipFill>
          <a:blip r:embed="rId6">
            <a:alphaModFix/>
          </a:blip>
          <a:stretch>
            <a:fillRect/>
          </a:stretch>
        </p:blipFill>
        <p:spPr>
          <a:xfrm>
            <a:off x="6704149" y="1183875"/>
            <a:ext cx="1362600" cy="1362600"/>
          </a:xfrm>
          <a:prstGeom prst="ellipse">
            <a:avLst/>
          </a:prstGeom>
          <a:noFill/>
          <a:ln>
            <a:noFill/>
          </a:ln>
        </p:spPr>
      </p:pic>
      <p:pic>
        <p:nvPicPr>
          <p:cNvPr id="81" name="Google Shape;81;p15"/>
          <p:cNvPicPr preferRelativeResize="0"/>
          <p:nvPr/>
        </p:nvPicPr>
        <p:blipFill>
          <a:blip r:embed="rId7">
            <a:alphaModFix/>
          </a:blip>
          <a:stretch>
            <a:fillRect/>
          </a:stretch>
        </p:blipFill>
        <p:spPr>
          <a:xfrm>
            <a:off x="6704150" y="3101100"/>
            <a:ext cx="1362600" cy="1362600"/>
          </a:xfrm>
          <a:prstGeom prst="ellipse">
            <a:avLst/>
          </a:prstGeom>
          <a:noFill/>
          <a:ln>
            <a:noFill/>
          </a:ln>
        </p:spPr>
      </p:pic>
      <p:pic>
        <p:nvPicPr>
          <p:cNvPr id="82" name="Google Shape;82;p15"/>
          <p:cNvPicPr preferRelativeResize="0"/>
          <p:nvPr/>
        </p:nvPicPr>
        <p:blipFill rotWithShape="1">
          <a:blip r:embed="rId8">
            <a:alphaModFix/>
          </a:blip>
          <a:srcRect b="0" l="0" r="0" t="0"/>
          <a:stretch/>
        </p:blipFill>
        <p:spPr>
          <a:xfrm>
            <a:off x="3890700" y="3101100"/>
            <a:ext cx="1362600" cy="1362600"/>
          </a:xfrm>
          <a:prstGeom prst="ellipse">
            <a:avLst/>
          </a:prstGeom>
          <a:noFill/>
          <a:ln>
            <a:noFill/>
          </a:ln>
        </p:spPr>
      </p:pic>
      <p:pic>
        <p:nvPicPr>
          <p:cNvPr id="83" name="Google Shape;83;p15"/>
          <p:cNvPicPr preferRelativeResize="0"/>
          <p:nvPr/>
        </p:nvPicPr>
        <p:blipFill rotWithShape="1">
          <a:blip r:embed="rId9">
            <a:alphaModFix/>
          </a:blip>
          <a:srcRect b="7302" l="4354" r="4363" t="1414"/>
          <a:stretch/>
        </p:blipFill>
        <p:spPr>
          <a:xfrm>
            <a:off x="3890700" y="1183874"/>
            <a:ext cx="1362600" cy="13626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9" name="Shape 339"/>
        <p:cNvGrpSpPr/>
        <p:nvPr/>
      </p:nvGrpSpPr>
      <p:grpSpPr>
        <a:xfrm>
          <a:off x="0" y="0"/>
          <a:ext cx="0" cy="0"/>
          <a:chOff x="0" y="0"/>
          <a:chExt cx="0" cy="0"/>
        </a:xfrm>
      </p:grpSpPr>
      <p:sp>
        <p:nvSpPr>
          <p:cNvPr id="340" name="Google Shape;340;p4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Environments We Utilized</a:t>
            </a:r>
            <a:endParaRPr sz="2800">
              <a:solidFill>
                <a:srgbClr val="002D45"/>
              </a:solidFill>
              <a:latin typeface="Montserrat"/>
              <a:ea typeface="Montserrat"/>
              <a:cs typeface="Montserrat"/>
              <a:sym typeface="Montserrat"/>
            </a:endParaRPr>
          </a:p>
        </p:txBody>
      </p:sp>
      <p:pic>
        <p:nvPicPr>
          <p:cNvPr id="341" name="Google Shape;341;p42"/>
          <p:cNvPicPr preferRelativeResize="0"/>
          <p:nvPr/>
        </p:nvPicPr>
        <p:blipFill>
          <a:blip r:embed="rId4">
            <a:alphaModFix/>
          </a:blip>
          <a:stretch>
            <a:fillRect/>
          </a:stretch>
        </p:blipFill>
        <p:spPr>
          <a:xfrm>
            <a:off x="3116375" y="2965174"/>
            <a:ext cx="2661500" cy="1626476"/>
          </a:xfrm>
          <a:prstGeom prst="rect">
            <a:avLst/>
          </a:prstGeom>
          <a:noFill/>
          <a:ln>
            <a:noFill/>
          </a:ln>
        </p:spPr>
      </p:pic>
      <p:pic>
        <p:nvPicPr>
          <p:cNvPr id="342" name="Google Shape;342;p42"/>
          <p:cNvPicPr preferRelativeResize="0"/>
          <p:nvPr/>
        </p:nvPicPr>
        <p:blipFill>
          <a:blip r:embed="rId5">
            <a:alphaModFix/>
          </a:blip>
          <a:stretch>
            <a:fillRect/>
          </a:stretch>
        </p:blipFill>
        <p:spPr>
          <a:xfrm>
            <a:off x="583200" y="1366749"/>
            <a:ext cx="3556838" cy="1063500"/>
          </a:xfrm>
          <a:prstGeom prst="rect">
            <a:avLst/>
          </a:prstGeom>
          <a:noFill/>
          <a:ln>
            <a:noFill/>
          </a:ln>
        </p:spPr>
      </p:pic>
      <p:pic>
        <p:nvPicPr>
          <p:cNvPr id="343" name="Google Shape;343;p42"/>
          <p:cNvPicPr preferRelativeResize="0"/>
          <p:nvPr/>
        </p:nvPicPr>
        <p:blipFill>
          <a:blip r:embed="rId6">
            <a:alphaModFix/>
          </a:blip>
          <a:stretch>
            <a:fillRect/>
          </a:stretch>
        </p:blipFill>
        <p:spPr>
          <a:xfrm>
            <a:off x="5607325" y="943075"/>
            <a:ext cx="2742974" cy="2742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43"/>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002D45"/>
                </a:solidFill>
                <a:latin typeface="Montserrat"/>
                <a:ea typeface="Montserrat"/>
                <a:cs typeface="Montserrat"/>
                <a:sym typeface="Montserrat"/>
              </a:rPr>
              <a:t>Data Decisions for Training</a:t>
            </a:r>
            <a:endParaRPr b="0" i="0" sz="2800" u="none" cap="none" strike="noStrike">
              <a:solidFill>
                <a:srgbClr val="002D45"/>
              </a:solidFill>
              <a:latin typeface="Montserrat"/>
              <a:ea typeface="Montserrat"/>
              <a:cs typeface="Montserrat"/>
              <a:sym typeface="Montserrat"/>
            </a:endParaRPr>
          </a:p>
        </p:txBody>
      </p:sp>
      <p:sp>
        <p:nvSpPr>
          <p:cNvPr id="349" name="Google Shape;349;p43"/>
          <p:cNvSpPr/>
          <p:nvPr/>
        </p:nvSpPr>
        <p:spPr>
          <a:xfrm>
            <a:off x="919750" y="1609550"/>
            <a:ext cx="1867800" cy="1867800"/>
          </a:xfrm>
          <a:prstGeom prst="ellipse">
            <a:avLst/>
          </a:prstGeom>
          <a:solidFill>
            <a:schemeClr val="lt1"/>
          </a:solidFill>
          <a:ln cap="flat" cmpd="sng" w="76200">
            <a:solidFill>
              <a:srgbClr val="002D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3"/>
          <p:cNvSpPr/>
          <p:nvPr/>
        </p:nvSpPr>
        <p:spPr>
          <a:xfrm>
            <a:off x="3638100" y="1609550"/>
            <a:ext cx="1867800" cy="1867800"/>
          </a:xfrm>
          <a:prstGeom prst="ellipse">
            <a:avLst/>
          </a:prstGeom>
          <a:solidFill>
            <a:schemeClr val="lt1"/>
          </a:solidFill>
          <a:ln cap="flat" cmpd="sng" w="76200">
            <a:solidFill>
              <a:srgbClr val="C1F4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3"/>
          <p:cNvSpPr/>
          <p:nvPr/>
        </p:nvSpPr>
        <p:spPr>
          <a:xfrm>
            <a:off x="6356450" y="1609550"/>
            <a:ext cx="1867800" cy="1867800"/>
          </a:xfrm>
          <a:prstGeom prst="ellipse">
            <a:avLst/>
          </a:prstGeom>
          <a:solidFill>
            <a:schemeClr val="lt1"/>
          </a:solidFill>
          <a:ln cap="flat" cmpd="sng" w="76200">
            <a:solidFill>
              <a:srgbClr val="B0000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3"/>
          <p:cNvSpPr txBox="1"/>
          <p:nvPr/>
        </p:nvSpPr>
        <p:spPr>
          <a:xfrm>
            <a:off x="1064550" y="1994650"/>
            <a:ext cx="1596900" cy="106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800">
                <a:latin typeface="Open Sans"/>
                <a:ea typeface="Open Sans"/>
                <a:cs typeface="Open Sans"/>
                <a:sym typeface="Open Sans"/>
              </a:rPr>
              <a:t>500 total images</a:t>
            </a:r>
            <a:endParaRPr b="1" i="0" sz="2800" u="none" cap="none" strike="noStrike">
              <a:solidFill>
                <a:srgbClr val="000000"/>
              </a:solidFill>
              <a:latin typeface="Open Sans"/>
              <a:ea typeface="Open Sans"/>
              <a:cs typeface="Open Sans"/>
              <a:sym typeface="Open Sans"/>
            </a:endParaRPr>
          </a:p>
        </p:txBody>
      </p:sp>
      <p:sp>
        <p:nvSpPr>
          <p:cNvPr id="353" name="Google Shape;353;p43"/>
          <p:cNvSpPr txBox="1"/>
          <p:nvPr/>
        </p:nvSpPr>
        <p:spPr>
          <a:xfrm>
            <a:off x="3851425" y="2087100"/>
            <a:ext cx="1551000" cy="9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700">
                <a:latin typeface="Open Sans"/>
                <a:ea typeface="Open Sans"/>
                <a:cs typeface="Open Sans"/>
                <a:sym typeface="Open Sans"/>
              </a:rPr>
              <a:t>FRONT CAM</a:t>
            </a:r>
            <a:endParaRPr b="1" i="0" sz="2700" u="none" cap="none" strike="noStrike">
              <a:solidFill>
                <a:srgbClr val="000000"/>
              </a:solidFill>
              <a:latin typeface="Open Sans"/>
              <a:ea typeface="Open Sans"/>
              <a:cs typeface="Open Sans"/>
              <a:sym typeface="Open Sans"/>
            </a:endParaRPr>
          </a:p>
        </p:txBody>
      </p:sp>
      <p:sp>
        <p:nvSpPr>
          <p:cNvPr id="354" name="Google Shape;354;p43"/>
          <p:cNvSpPr txBox="1"/>
          <p:nvPr/>
        </p:nvSpPr>
        <p:spPr>
          <a:xfrm>
            <a:off x="6520975" y="1863550"/>
            <a:ext cx="1637400" cy="1192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lang="en" sz="2800">
                <a:latin typeface="Open Sans"/>
                <a:ea typeface="Open Sans"/>
                <a:cs typeface="Open Sans"/>
                <a:sym typeface="Open Sans"/>
              </a:rPr>
              <a:t>Moving</a:t>
            </a:r>
            <a:endParaRPr b="1" i="0" sz="2800" u="none" cap="none" strike="noStrike">
              <a:solidFill>
                <a:srgbClr val="000000"/>
              </a:solidFill>
              <a:latin typeface="Open Sans"/>
              <a:ea typeface="Open Sans"/>
              <a:cs typeface="Open Sans"/>
              <a:sym typeface="Open Sans"/>
            </a:endParaRPr>
          </a:p>
        </p:txBody>
      </p:sp>
      <p:sp>
        <p:nvSpPr>
          <p:cNvPr id="355" name="Google Shape;355;p43"/>
          <p:cNvSpPr txBox="1"/>
          <p:nvPr/>
        </p:nvSpPr>
        <p:spPr>
          <a:xfrm>
            <a:off x="919750" y="3735575"/>
            <a:ext cx="1867800" cy="64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595959"/>
                </a:solidFill>
                <a:latin typeface="Open Sans"/>
                <a:ea typeface="Open Sans"/>
                <a:cs typeface="Open Sans"/>
                <a:sym typeface="Open Sans"/>
              </a:rPr>
              <a:t>Limited number of images out of the 87k available</a:t>
            </a:r>
            <a:endParaRPr b="0" i="0" sz="1400" u="none" cap="none" strike="noStrike">
              <a:solidFill>
                <a:srgbClr val="595959"/>
              </a:solidFill>
              <a:latin typeface="Open Sans"/>
              <a:ea typeface="Open Sans"/>
              <a:cs typeface="Open Sans"/>
              <a:sym typeface="Open Sans"/>
            </a:endParaRPr>
          </a:p>
        </p:txBody>
      </p:sp>
      <p:sp>
        <p:nvSpPr>
          <p:cNvPr id="356" name="Google Shape;356;p43"/>
          <p:cNvSpPr txBox="1"/>
          <p:nvPr/>
        </p:nvSpPr>
        <p:spPr>
          <a:xfrm>
            <a:off x="3638100" y="3735575"/>
            <a:ext cx="1867800" cy="64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595959"/>
                </a:solidFill>
                <a:latin typeface="Open Sans"/>
                <a:ea typeface="Open Sans"/>
                <a:cs typeface="Open Sans"/>
                <a:sym typeface="Open Sans"/>
              </a:rPr>
              <a:t>Images used from FRONT Cameras only</a:t>
            </a:r>
            <a:endParaRPr b="0" i="0" sz="1400" u="none" cap="none" strike="noStrike">
              <a:solidFill>
                <a:srgbClr val="595959"/>
              </a:solidFill>
              <a:latin typeface="Open Sans"/>
              <a:ea typeface="Open Sans"/>
              <a:cs typeface="Open Sans"/>
              <a:sym typeface="Open Sans"/>
            </a:endParaRPr>
          </a:p>
        </p:txBody>
      </p:sp>
      <p:sp>
        <p:nvSpPr>
          <p:cNvPr id="357" name="Google Shape;357;p43"/>
          <p:cNvSpPr txBox="1"/>
          <p:nvPr/>
        </p:nvSpPr>
        <p:spPr>
          <a:xfrm>
            <a:off x="6356450" y="3735575"/>
            <a:ext cx="1867800" cy="64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rgbClr val="595959"/>
                </a:solidFill>
                <a:latin typeface="Open Sans"/>
                <a:ea typeface="Open Sans"/>
                <a:cs typeface="Open Sans"/>
                <a:sym typeface="Open Sans"/>
              </a:rPr>
              <a:t>Must include at least one moving pedestrian or cycle with rider</a:t>
            </a:r>
            <a:endParaRPr b="0" i="0" sz="1400" u="none" cap="none" strike="noStrike">
              <a:solidFill>
                <a:srgbClr val="595959"/>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4"/>
          <p:cNvPicPr preferRelativeResize="0"/>
          <p:nvPr/>
        </p:nvPicPr>
        <p:blipFill>
          <a:blip r:embed="rId3">
            <a:alphaModFix/>
          </a:blip>
          <a:stretch>
            <a:fillRect/>
          </a:stretch>
        </p:blipFill>
        <p:spPr>
          <a:xfrm>
            <a:off x="0" y="0"/>
            <a:ext cx="9143999" cy="513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4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The training process - New Classes for Detection  </a:t>
            </a:r>
            <a:endParaRPr sz="2800">
              <a:solidFill>
                <a:srgbClr val="002D45"/>
              </a:solidFill>
              <a:latin typeface="Montserrat"/>
              <a:ea typeface="Montserrat"/>
              <a:cs typeface="Montserrat"/>
              <a:sym typeface="Montserrat"/>
            </a:endParaRPr>
          </a:p>
        </p:txBody>
      </p:sp>
      <p:sp>
        <p:nvSpPr>
          <p:cNvPr id="368" name="Google Shape;368;p45"/>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sp>
        <p:nvSpPr>
          <p:cNvPr id="369" name="Google Shape;369;p45"/>
          <p:cNvSpPr txBox="1"/>
          <p:nvPr/>
        </p:nvSpPr>
        <p:spPr>
          <a:xfrm>
            <a:off x="662600" y="1673075"/>
            <a:ext cx="7114800" cy="19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70" name="Google Shape;370;p45"/>
          <p:cNvSpPr txBox="1"/>
          <p:nvPr/>
        </p:nvSpPr>
        <p:spPr>
          <a:xfrm>
            <a:off x="795600" y="1673075"/>
            <a:ext cx="7799400" cy="26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rPr>
              <a:t>Examples of classes to train on: </a:t>
            </a:r>
            <a:endParaRPr sz="2000">
              <a:solidFill>
                <a:schemeClr val="dk2"/>
              </a:solidFill>
            </a:endParaRPr>
          </a:p>
          <a:p>
            <a:pPr indent="0" lvl="0" marL="0" rtl="0" algn="l">
              <a:spcBef>
                <a:spcPts val="0"/>
              </a:spcBef>
              <a:spcAft>
                <a:spcPts val="0"/>
              </a:spcAft>
              <a:buNone/>
            </a:pPr>
            <a:r>
              <a:t/>
            </a:r>
            <a:endParaRPr sz="2000">
              <a:solidFill>
                <a:schemeClr val="dk2"/>
              </a:solidFill>
            </a:endParaRPr>
          </a:p>
          <a:p>
            <a:pPr indent="0" lvl="0" marL="0" rtl="0" algn="l">
              <a:spcBef>
                <a:spcPts val="0"/>
              </a:spcBef>
              <a:spcAft>
                <a:spcPts val="0"/>
              </a:spcAft>
              <a:buNone/>
            </a:pPr>
            <a:r>
              <a:rPr lang="en" sz="2000">
                <a:solidFill>
                  <a:schemeClr val="dk2"/>
                </a:solidFill>
              </a:rPr>
              <a:t>'Human.pedestrian.adult-pedestrian.moving'</a:t>
            </a:r>
            <a:endParaRPr sz="2000">
              <a:solidFill>
                <a:schemeClr val="dk2"/>
              </a:solidFill>
            </a:endParaRPr>
          </a:p>
          <a:p>
            <a:pPr indent="0" lvl="0" marL="0" rtl="0" algn="l">
              <a:spcBef>
                <a:spcPts val="0"/>
              </a:spcBef>
              <a:spcAft>
                <a:spcPts val="0"/>
              </a:spcAft>
              <a:buNone/>
            </a:pPr>
            <a:r>
              <a:t/>
            </a:r>
            <a:endParaRPr sz="2000">
              <a:solidFill>
                <a:schemeClr val="dk2"/>
              </a:solidFill>
            </a:endParaRPr>
          </a:p>
          <a:p>
            <a:pPr indent="0" lvl="0" marL="0" rtl="0" algn="l">
              <a:spcBef>
                <a:spcPts val="0"/>
              </a:spcBef>
              <a:spcAft>
                <a:spcPts val="0"/>
              </a:spcAft>
              <a:buNone/>
            </a:pPr>
            <a:r>
              <a:rPr lang="en" sz="2000">
                <a:solidFill>
                  <a:schemeClr val="dk2"/>
                </a:solidFill>
              </a:rPr>
              <a:t>'Human.pedestrian.child-pedestrian.moving'</a:t>
            </a:r>
            <a:endParaRPr sz="2000">
              <a:solidFill>
                <a:schemeClr val="dk2"/>
              </a:solidFill>
            </a:endParaRPr>
          </a:p>
          <a:p>
            <a:pPr indent="0" lvl="0" marL="0" rtl="0" algn="l">
              <a:spcBef>
                <a:spcPts val="0"/>
              </a:spcBef>
              <a:spcAft>
                <a:spcPts val="0"/>
              </a:spcAft>
              <a:buNone/>
            </a:pPr>
            <a:r>
              <a:t/>
            </a:r>
            <a:endParaRPr sz="2000">
              <a:solidFill>
                <a:schemeClr val="dk2"/>
              </a:solidFill>
            </a:endParaRPr>
          </a:p>
          <a:p>
            <a:pPr indent="0" lvl="0" marL="0" rtl="0" algn="l">
              <a:spcBef>
                <a:spcPts val="0"/>
              </a:spcBef>
              <a:spcAft>
                <a:spcPts val="0"/>
              </a:spcAft>
              <a:buClr>
                <a:schemeClr val="dk1"/>
              </a:buClr>
              <a:buSzPts val="1100"/>
              <a:buFont typeface="Arial"/>
              <a:buNone/>
            </a:pPr>
            <a:r>
              <a:rPr lang="en" sz="2000">
                <a:solidFill>
                  <a:schemeClr val="dk2"/>
                </a:solidFill>
              </a:rPr>
              <a:t>A combination of category and attribute to make the classes distinctive enough.  In total, we trained the object detector to detect 10 different types of humans moving in the image. </a:t>
            </a:r>
            <a:endParaRPr sz="2000">
              <a:solidFill>
                <a:schemeClr val="dk2"/>
              </a:solidFill>
            </a:endParaRPr>
          </a:p>
          <a:p>
            <a:pPr indent="0" lvl="0" marL="0" rtl="0" algn="l">
              <a:spcBef>
                <a:spcPts val="0"/>
              </a:spcBef>
              <a:spcAft>
                <a:spcPts val="0"/>
              </a:spcAft>
              <a:buNone/>
            </a:pPr>
            <a:r>
              <a:t/>
            </a:r>
            <a:endParaRPr sz="20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4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Training Results - Improper Data</a:t>
            </a:r>
            <a:endParaRPr sz="2800">
              <a:solidFill>
                <a:srgbClr val="002D45"/>
              </a:solidFill>
              <a:latin typeface="Montserrat"/>
              <a:ea typeface="Montserrat"/>
              <a:cs typeface="Montserrat"/>
              <a:sym typeface="Montserrat"/>
            </a:endParaRPr>
          </a:p>
        </p:txBody>
      </p:sp>
      <p:sp>
        <p:nvSpPr>
          <p:cNvPr id="376" name="Google Shape;376;p46"/>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sp>
        <p:nvSpPr>
          <p:cNvPr id="377" name="Google Shape;377;p46"/>
          <p:cNvSpPr txBox="1"/>
          <p:nvPr/>
        </p:nvSpPr>
        <p:spPr>
          <a:xfrm>
            <a:off x="602625" y="1148225"/>
            <a:ext cx="7114800" cy="19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Fast RCNN ResNet 101(1024x1024)</a:t>
            </a:r>
            <a:endParaRPr sz="1800">
              <a:solidFill>
                <a:schemeClr val="dk2"/>
              </a:solidFill>
            </a:endParaRPr>
          </a:p>
        </p:txBody>
      </p:sp>
      <p:pic>
        <p:nvPicPr>
          <p:cNvPr id="378" name="Google Shape;378;p46"/>
          <p:cNvPicPr preferRelativeResize="0"/>
          <p:nvPr/>
        </p:nvPicPr>
        <p:blipFill rotWithShape="1">
          <a:blip r:embed="rId4">
            <a:alphaModFix/>
          </a:blip>
          <a:srcRect b="-8" l="29601" r="12873" t="16528"/>
          <a:stretch/>
        </p:blipFill>
        <p:spPr>
          <a:xfrm>
            <a:off x="729687" y="1542850"/>
            <a:ext cx="3842304" cy="3329400"/>
          </a:xfrm>
          <a:prstGeom prst="rect">
            <a:avLst/>
          </a:prstGeom>
          <a:noFill/>
          <a:ln>
            <a:noFill/>
          </a:ln>
        </p:spPr>
      </p:pic>
      <p:pic>
        <p:nvPicPr>
          <p:cNvPr id="379" name="Google Shape;379;p46"/>
          <p:cNvPicPr preferRelativeResize="0"/>
          <p:nvPr/>
        </p:nvPicPr>
        <p:blipFill>
          <a:blip r:embed="rId5">
            <a:alphaModFix/>
          </a:blip>
          <a:stretch>
            <a:fillRect/>
          </a:stretch>
        </p:blipFill>
        <p:spPr>
          <a:xfrm>
            <a:off x="4678867" y="1542850"/>
            <a:ext cx="3628572" cy="2721420"/>
          </a:xfrm>
          <a:prstGeom prst="rect">
            <a:avLst/>
          </a:prstGeom>
          <a:noFill/>
          <a:ln>
            <a:noFill/>
          </a:ln>
        </p:spPr>
      </p:pic>
      <p:pic>
        <p:nvPicPr>
          <p:cNvPr id="380" name="Google Shape;380;p46"/>
          <p:cNvPicPr preferRelativeResize="0"/>
          <p:nvPr/>
        </p:nvPicPr>
        <p:blipFill rotWithShape="1">
          <a:blip r:embed="rId6">
            <a:alphaModFix/>
          </a:blip>
          <a:srcRect b="0" l="0" r="57837" t="0"/>
          <a:stretch/>
        </p:blipFill>
        <p:spPr>
          <a:xfrm>
            <a:off x="6650398" y="2965287"/>
            <a:ext cx="1308966" cy="11580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4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Training Results - First pretrained model</a:t>
            </a:r>
            <a:endParaRPr sz="2800">
              <a:solidFill>
                <a:srgbClr val="002D45"/>
              </a:solidFill>
              <a:latin typeface="Montserrat"/>
              <a:ea typeface="Montserrat"/>
              <a:cs typeface="Montserrat"/>
              <a:sym typeface="Montserrat"/>
            </a:endParaRPr>
          </a:p>
        </p:txBody>
      </p:sp>
      <p:sp>
        <p:nvSpPr>
          <p:cNvPr id="386" name="Google Shape;386;p4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sp>
        <p:nvSpPr>
          <p:cNvPr id="387" name="Google Shape;387;p47"/>
          <p:cNvSpPr txBox="1"/>
          <p:nvPr/>
        </p:nvSpPr>
        <p:spPr>
          <a:xfrm>
            <a:off x="602625" y="1148225"/>
            <a:ext cx="7114800" cy="19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Fast RCNN ResNet 50 (640x640)</a:t>
            </a:r>
            <a:endParaRPr sz="1800">
              <a:solidFill>
                <a:schemeClr val="dk2"/>
              </a:solidFill>
            </a:endParaRPr>
          </a:p>
        </p:txBody>
      </p:sp>
      <p:pic>
        <p:nvPicPr>
          <p:cNvPr id="388" name="Google Shape;388;p47"/>
          <p:cNvPicPr preferRelativeResize="0"/>
          <p:nvPr/>
        </p:nvPicPr>
        <p:blipFill rotWithShape="1">
          <a:blip r:embed="rId4">
            <a:alphaModFix/>
          </a:blip>
          <a:srcRect b="0" l="24000" r="0" t="0"/>
          <a:stretch/>
        </p:blipFill>
        <p:spPr>
          <a:xfrm>
            <a:off x="4571991" y="1773125"/>
            <a:ext cx="4323533" cy="2499825"/>
          </a:xfrm>
          <a:prstGeom prst="rect">
            <a:avLst/>
          </a:prstGeom>
          <a:noFill/>
          <a:ln>
            <a:noFill/>
          </a:ln>
        </p:spPr>
      </p:pic>
      <p:pic>
        <p:nvPicPr>
          <p:cNvPr id="389" name="Google Shape;389;p47"/>
          <p:cNvPicPr preferRelativeResize="0"/>
          <p:nvPr/>
        </p:nvPicPr>
        <p:blipFill rotWithShape="1">
          <a:blip r:embed="rId5">
            <a:alphaModFix/>
          </a:blip>
          <a:srcRect b="0" l="27325" r="0" t="0"/>
          <a:stretch/>
        </p:blipFill>
        <p:spPr>
          <a:xfrm>
            <a:off x="602625" y="1773113"/>
            <a:ext cx="3531899" cy="2499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48"/>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Training Results - Second pretrained model</a:t>
            </a:r>
            <a:endParaRPr sz="2800">
              <a:solidFill>
                <a:srgbClr val="002D45"/>
              </a:solidFill>
              <a:latin typeface="Montserrat"/>
              <a:ea typeface="Montserrat"/>
              <a:cs typeface="Montserrat"/>
              <a:sym typeface="Montserrat"/>
            </a:endParaRPr>
          </a:p>
        </p:txBody>
      </p:sp>
      <p:sp>
        <p:nvSpPr>
          <p:cNvPr id="395" name="Google Shape;395;p48"/>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sp>
        <p:nvSpPr>
          <p:cNvPr id="396" name="Google Shape;396;p48"/>
          <p:cNvSpPr txBox="1"/>
          <p:nvPr/>
        </p:nvSpPr>
        <p:spPr>
          <a:xfrm>
            <a:off x="602625" y="1148225"/>
            <a:ext cx="7114800" cy="197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Fast RCNN ResNet 101(1024x1024)</a:t>
            </a:r>
            <a:endParaRPr sz="1800">
              <a:solidFill>
                <a:schemeClr val="dk2"/>
              </a:solidFill>
            </a:endParaRPr>
          </a:p>
        </p:txBody>
      </p:sp>
      <p:pic>
        <p:nvPicPr>
          <p:cNvPr id="397" name="Google Shape;397;p48"/>
          <p:cNvPicPr preferRelativeResize="0"/>
          <p:nvPr/>
        </p:nvPicPr>
        <p:blipFill>
          <a:blip r:embed="rId4">
            <a:alphaModFix/>
          </a:blip>
          <a:stretch>
            <a:fillRect/>
          </a:stretch>
        </p:blipFill>
        <p:spPr>
          <a:xfrm>
            <a:off x="3848550" y="1679387"/>
            <a:ext cx="4935301" cy="2938749"/>
          </a:xfrm>
          <a:prstGeom prst="rect">
            <a:avLst/>
          </a:prstGeom>
          <a:noFill/>
          <a:ln>
            <a:noFill/>
          </a:ln>
        </p:spPr>
      </p:pic>
      <p:pic>
        <p:nvPicPr>
          <p:cNvPr id="398" name="Google Shape;398;p48"/>
          <p:cNvPicPr preferRelativeResize="0"/>
          <p:nvPr/>
        </p:nvPicPr>
        <p:blipFill>
          <a:blip r:embed="rId5">
            <a:alphaModFix/>
          </a:blip>
          <a:stretch>
            <a:fillRect/>
          </a:stretch>
        </p:blipFill>
        <p:spPr>
          <a:xfrm>
            <a:off x="602635" y="1959712"/>
            <a:ext cx="3013664" cy="2378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4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Testing the Model (before detection)</a:t>
            </a:r>
            <a:endParaRPr sz="2800">
              <a:solidFill>
                <a:srgbClr val="002D45"/>
              </a:solidFill>
              <a:latin typeface="Montserrat"/>
              <a:ea typeface="Montserrat"/>
              <a:cs typeface="Montserrat"/>
              <a:sym typeface="Montserrat"/>
            </a:endParaRPr>
          </a:p>
        </p:txBody>
      </p:sp>
      <p:sp>
        <p:nvSpPr>
          <p:cNvPr id="404" name="Google Shape;404;p49"/>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405" name="Google Shape;405;p49"/>
          <p:cNvPicPr preferRelativeResize="0"/>
          <p:nvPr/>
        </p:nvPicPr>
        <p:blipFill>
          <a:blip r:embed="rId4">
            <a:alphaModFix/>
          </a:blip>
          <a:stretch>
            <a:fillRect/>
          </a:stretch>
        </p:blipFill>
        <p:spPr>
          <a:xfrm>
            <a:off x="1636050" y="1432050"/>
            <a:ext cx="6063500" cy="3410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5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Testing the Model (with model trained #1)</a:t>
            </a:r>
            <a:endParaRPr sz="2800">
              <a:solidFill>
                <a:srgbClr val="002D45"/>
              </a:solidFill>
              <a:latin typeface="Montserrat"/>
              <a:ea typeface="Montserrat"/>
              <a:cs typeface="Montserrat"/>
              <a:sym typeface="Montserrat"/>
            </a:endParaRPr>
          </a:p>
        </p:txBody>
      </p:sp>
      <p:sp>
        <p:nvSpPr>
          <p:cNvPr id="411" name="Google Shape;411;p50"/>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412" name="Google Shape;412;p50"/>
          <p:cNvPicPr preferRelativeResize="0"/>
          <p:nvPr/>
        </p:nvPicPr>
        <p:blipFill>
          <a:blip r:embed="rId4">
            <a:alphaModFix/>
          </a:blip>
          <a:stretch>
            <a:fillRect/>
          </a:stretch>
        </p:blipFill>
        <p:spPr>
          <a:xfrm>
            <a:off x="1346887" y="1129500"/>
            <a:ext cx="6816815" cy="38963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5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Testing the Model (with model trained #2)</a:t>
            </a:r>
            <a:endParaRPr sz="2800">
              <a:solidFill>
                <a:srgbClr val="002D45"/>
              </a:solidFill>
              <a:latin typeface="Montserrat"/>
              <a:ea typeface="Montserrat"/>
              <a:cs typeface="Montserrat"/>
              <a:sym typeface="Montserrat"/>
            </a:endParaRPr>
          </a:p>
        </p:txBody>
      </p:sp>
      <p:sp>
        <p:nvSpPr>
          <p:cNvPr id="418" name="Google Shape;418;p51"/>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419" name="Google Shape;419;p51"/>
          <p:cNvPicPr preferRelativeResize="0"/>
          <p:nvPr/>
        </p:nvPicPr>
        <p:blipFill>
          <a:blip r:embed="rId4">
            <a:alphaModFix/>
          </a:blip>
          <a:stretch>
            <a:fillRect/>
          </a:stretch>
        </p:blipFill>
        <p:spPr>
          <a:xfrm>
            <a:off x="1350200" y="1098975"/>
            <a:ext cx="6813927" cy="3894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Our AI Studio TA and </a:t>
            </a:r>
            <a:r>
              <a:rPr lang="en" sz="2800">
                <a:solidFill>
                  <a:srgbClr val="002D45"/>
                </a:solidFill>
                <a:latin typeface="Montserrat"/>
                <a:ea typeface="Montserrat"/>
                <a:cs typeface="Montserrat"/>
                <a:sym typeface="Montserrat"/>
              </a:rPr>
              <a:t>Challenge </a:t>
            </a:r>
            <a:r>
              <a:rPr lang="en" sz="2800">
                <a:solidFill>
                  <a:srgbClr val="002D45"/>
                </a:solidFill>
                <a:latin typeface="Montserrat"/>
                <a:ea typeface="Montserrat"/>
                <a:cs typeface="Montserrat"/>
                <a:sym typeface="Montserrat"/>
              </a:rPr>
              <a:t>Advisor</a:t>
            </a:r>
            <a:endParaRPr sz="2800">
              <a:solidFill>
                <a:srgbClr val="002D45"/>
              </a:solidFill>
              <a:latin typeface="Montserrat"/>
              <a:ea typeface="Montserrat"/>
              <a:cs typeface="Montserrat"/>
              <a:sym typeface="Montserrat"/>
            </a:endParaRPr>
          </a:p>
        </p:txBody>
      </p:sp>
      <p:sp>
        <p:nvSpPr>
          <p:cNvPr id="89" name="Google Shape;89;p16"/>
          <p:cNvSpPr txBox="1"/>
          <p:nvPr/>
        </p:nvSpPr>
        <p:spPr>
          <a:xfrm>
            <a:off x="5661425" y="3219623"/>
            <a:ext cx="20574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300"/>
              </a:spcAft>
              <a:buNone/>
            </a:pPr>
            <a:r>
              <a:rPr b="1" lang="en">
                <a:solidFill>
                  <a:srgbClr val="002A44"/>
                </a:solidFill>
                <a:latin typeface="Open Sans"/>
                <a:ea typeface="Open Sans"/>
                <a:cs typeface="Open Sans"/>
                <a:sym typeface="Open Sans"/>
              </a:rPr>
              <a:t>Keith Murray</a:t>
            </a:r>
            <a:br>
              <a:rPr b="1" lang="en">
                <a:solidFill>
                  <a:srgbClr val="002A44"/>
                </a:solidFill>
                <a:latin typeface="Open Sans"/>
                <a:ea typeface="Open Sans"/>
                <a:cs typeface="Open Sans"/>
                <a:sym typeface="Open Sans"/>
              </a:rPr>
            </a:br>
            <a:r>
              <a:rPr lang="en">
                <a:solidFill>
                  <a:srgbClr val="595959"/>
                </a:solidFill>
                <a:latin typeface="Open Sans Light"/>
                <a:ea typeface="Open Sans Light"/>
                <a:cs typeface="Open Sans Light"/>
                <a:sym typeface="Open Sans Light"/>
              </a:rPr>
              <a:t>AI Studio TA</a:t>
            </a:r>
            <a:endParaRPr>
              <a:solidFill>
                <a:srgbClr val="002A44"/>
              </a:solidFill>
              <a:latin typeface="Open Sans Light"/>
              <a:ea typeface="Open Sans Light"/>
              <a:cs typeface="Open Sans Light"/>
              <a:sym typeface="Open Sans Light"/>
            </a:endParaRPr>
          </a:p>
        </p:txBody>
      </p:sp>
      <p:sp>
        <p:nvSpPr>
          <p:cNvPr id="90" name="Google Shape;90;p16"/>
          <p:cNvSpPr txBox="1"/>
          <p:nvPr/>
        </p:nvSpPr>
        <p:spPr>
          <a:xfrm>
            <a:off x="829913" y="3219625"/>
            <a:ext cx="2767200" cy="6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2A44"/>
                </a:solidFill>
                <a:latin typeface="Open Sans"/>
                <a:ea typeface="Open Sans"/>
                <a:cs typeface="Open Sans"/>
                <a:sym typeface="Open Sans"/>
              </a:rPr>
              <a:t>Maria Elena Gavilan Alfonso</a:t>
            </a:r>
            <a:br>
              <a:rPr b="1" lang="en">
                <a:solidFill>
                  <a:srgbClr val="002A44"/>
                </a:solidFill>
                <a:latin typeface="Open Sans"/>
                <a:ea typeface="Open Sans"/>
                <a:cs typeface="Open Sans"/>
                <a:sym typeface="Open Sans"/>
              </a:rPr>
            </a:br>
            <a:r>
              <a:rPr lang="en">
                <a:solidFill>
                  <a:srgbClr val="002A44"/>
                </a:solidFill>
                <a:latin typeface="Open Sans Light"/>
                <a:ea typeface="Open Sans Light"/>
                <a:cs typeface="Open Sans Light"/>
                <a:sym typeface="Open Sans Light"/>
              </a:rPr>
              <a:t>Challenge Advisor</a:t>
            </a:r>
            <a:endParaRPr>
              <a:solidFill>
                <a:srgbClr val="002A44"/>
              </a:solidFill>
              <a:latin typeface="Open Sans Light"/>
              <a:ea typeface="Open Sans Light"/>
              <a:cs typeface="Open Sans Light"/>
              <a:sym typeface="Open Sans Light"/>
            </a:endParaRPr>
          </a:p>
          <a:p>
            <a:pPr indent="0" lvl="0" marL="0" rtl="0" algn="ctr">
              <a:spcBef>
                <a:spcPts val="300"/>
              </a:spcBef>
              <a:spcAft>
                <a:spcPts val="300"/>
              </a:spcAft>
              <a:buNone/>
            </a:pPr>
            <a:r>
              <a:t/>
            </a:r>
            <a:endParaRPr>
              <a:solidFill>
                <a:srgbClr val="595959"/>
              </a:solidFill>
              <a:latin typeface="Open Sans Light"/>
              <a:ea typeface="Open Sans Light"/>
              <a:cs typeface="Open Sans Light"/>
              <a:sym typeface="Open Sans Light"/>
            </a:endParaRPr>
          </a:p>
        </p:txBody>
      </p:sp>
      <p:pic>
        <p:nvPicPr>
          <p:cNvPr id="91" name="Google Shape;91;p16"/>
          <p:cNvPicPr preferRelativeResize="0"/>
          <p:nvPr/>
        </p:nvPicPr>
        <p:blipFill>
          <a:blip r:embed="rId4">
            <a:alphaModFix/>
          </a:blip>
          <a:stretch>
            <a:fillRect/>
          </a:stretch>
        </p:blipFill>
        <p:spPr>
          <a:xfrm>
            <a:off x="1380775" y="1817450"/>
            <a:ext cx="1450800" cy="1450800"/>
          </a:xfrm>
          <a:prstGeom prst="ellipse">
            <a:avLst/>
          </a:prstGeom>
          <a:noFill/>
          <a:ln>
            <a:noFill/>
          </a:ln>
        </p:spPr>
      </p:pic>
      <p:pic>
        <p:nvPicPr>
          <p:cNvPr id="92" name="Google Shape;92;p16"/>
          <p:cNvPicPr preferRelativeResize="0"/>
          <p:nvPr/>
        </p:nvPicPr>
        <p:blipFill>
          <a:blip r:embed="rId5">
            <a:alphaModFix/>
          </a:blip>
          <a:stretch>
            <a:fillRect/>
          </a:stretch>
        </p:blipFill>
        <p:spPr>
          <a:xfrm>
            <a:off x="5964736" y="1817457"/>
            <a:ext cx="1450800" cy="1450800"/>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
        <p:nvSpPr>
          <p:cNvPr id="424" name="Google Shape;424;p52"/>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Testing the Model</a:t>
            </a:r>
            <a:endParaRPr sz="2800">
              <a:solidFill>
                <a:srgbClr val="002D45"/>
              </a:solidFill>
              <a:latin typeface="Montserrat"/>
              <a:ea typeface="Montserrat"/>
              <a:cs typeface="Montserrat"/>
              <a:sym typeface="Montserrat"/>
            </a:endParaRPr>
          </a:p>
        </p:txBody>
      </p:sp>
      <p:sp>
        <p:nvSpPr>
          <p:cNvPr id="425" name="Google Shape;425;p52"/>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t/>
            </a:r>
            <a:endParaRPr>
              <a:solidFill>
                <a:schemeClr val="dk2"/>
              </a:solidFill>
              <a:latin typeface="Open Sans Light"/>
              <a:ea typeface="Open Sans Light"/>
              <a:cs typeface="Open Sans Light"/>
              <a:sym typeface="Open Sans Light"/>
            </a:endParaRPr>
          </a:p>
        </p:txBody>
      </p:sp>
      <p:pic>
        <p:nvPicPr>
          <p:cNvPr id="426" name="Google Shape;426;p52"/>
          <p:cNvPicPr preferRelativeResize="0"/>
          <p:nvPr/>
        </p:nvPicPr>
        <p:blipFill rotWithShape="1">
          <a:blip r:embed="rId4">
            <a:alphaModFix/>
          </a:blip>
          <a:srcRect b="20959" l="13534" r="7867" t="16399"/>
          <a:stretch/>
        </p:blipFill>
        <p:spPr>
          <a:xfrm>
            <a:off x="547025" y="1017725"/>
            <a:ext cx="3921006" cy="1786250"/>
          </a:xfrm>
          <a:prstGeom prst="rect">
            <a:avLst/>
          </a:prstGeom>
          <a:noFill/>
          <a:ln>
            <a:noFill/>
          </a:ln>
        </p:spPr>
      </p:pic>
      <p:pic>
        <p:nvPicPr>
          <p:cNvPr id="427" name="Google Shape;427;p52"/>
          <p:cNvPicPr preferRelativeResize="0"/>
          <p:nvPr/>
        </p:nvPicPr>
        <p:blipFill rotWithShape="1">
          <a:blip r:embed="rId5">
            <a:alphaModFix/>
          </a:blip>
          <a:srcRect b="7806" l="0" r="11221" t="16401"/>
          <a:stretch/>
        </p:blipFill>
        <p:spPr>
          <a:xfrm>
            <a:off x="4698800" y="1017725"/>
            <a:ext cx="3660773" cy="1786250"/>
          </a:xfrm>
          <a:prstGeom prst="rect">
            <a:avLst/>
          </a:prstGeom>
          <a:noFill/>
          <a:ln>
            <a:noFill/>
          </a:ln>
        </p:spPr>
      </p:pic>
      <p:pic>
        <p:nvPicPr>
          <p:cNvPr id="428" name="Google Shape;428;p52"/>
          <p:cNvPicPr preferRelativeResize="0"/>
          <p:nvPr/>
        </p:nvPicPr>
        <p:blipFill>
          <a:blip r:embed="rId6">
            <a:alphaModFix/>
          </a:blip>
          <a:stretch>
            <a:fillRect/>
          </a:stretch>
        </p:blipFill>
        <p:spPr>
          <a:xfrm>
            <a:off x="2702750" y="2873300"/>
            <a:ext cx="3738502" cy="21368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34" name="Google Shape;434;p5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435" name="Google Shape;435;p53"/>
          <p:cNvPicPr preferRelativeResize="0"/>
          <p:nvPr/>
        </p:nvPicPr>
        <p:blipFill>
          <a:blip r:embed="rId3">
            <a:alphaModFix/>
          </a:blip>
          <a:stretch>
            <a:fillRect/>
          </a:stretch>
        </p:blipFill>
        <p:spPr>
          <a:xfrm>
            <a:off x="0" y="16403"/>
            <a:ext cx="9144001" cy="511069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54"/>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Further exploration</a:t>
            </a:r>
            <a:r>
              <a:rPr lang="en" sz="2800">
                <a:solidFill>
                  <a:srgbClr val="002D45"/>
                </a:solidFill>
                <a:latin typeface="Montserrat"/>
                <a:ea typeface="Montserrat"/>
                <a:cs typeface="Montserrat"/>
                <a:sym typeface="Montserrat"/>
              </a:rPr>
              <a:t>: Using the model in MATLAB </a:t>
            </a:r>
            <a:endParaRPr sz="2800">
              <a:solidFill>
                <a:srgbClr val="002D45"/>
              </a:solidFill>
              <a:latin typeface="Montserrat"/>
              <a:ea typeface="Montserrat"/>
              <a:cs typeface="Montserrat"/>
              <a:sym typeface="Montserrat"/>
            </a:endParaRPr>
          </a:p>
        </p:txBody>
      </p:sp>
      <p:sp>
        <p:nvSpPr>
          <p:cNvPr id="441" name="Google Shape;441;p54"/>
          <p:cNvSpPr txBox="1"/>
          <p:nvPr/>
        </p:nvSpPr>
        <p:spPr>
          <a:xfrm>
            <a:off x="311700" y="1486500"/>
            <a:ext cx="8520600" cy="3329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Using the Deep Learning Toolbox, TensorFlow models can be imported into MATLAB</a:t>
            </a:r>
            <a:endParaRPr sz="20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t/>
            </a:r>
            <a:endParaRPr sz="20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600"/>
              </a:spcAft>
              <a:buNone/>
            </a:pPr>
            <a:r>
              <a:t/>
            </a:r>
            <a:endParaRPr sz="2000">
              <a:solidFill>
                <a:schemeClr val="dk2"/>
              </a:solidFill>
              <a:latin typeface="Open Sans Light"/>
              <a:ea typeface="Open Sans Light"/>
              <a:cs typeface="Open Sans Light"/>
              <a:sym typeface="Open Sans Light"/>
            </a:endParaRPr>
          </a:p>
        </p:txBody>
      </p:sp>
      <p:sp>
        <p:nvSpPr>
          <p:cNvPr id="442" name="Google Shape;442;p54"/>
          <p:cNvSpPr txBox="1"/>
          <p:nvPr/>
        </p:nvSpPr>
        <p:spPr>
          <a:xfrm>
            <a:off x="6718500" y="2285400"/>
            <a:ext cx="2113800" cy="25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Puzzle: TensorFlow 2 models with “SavedModel” format into MATLAB - How best to import models with this format?</a:t>
            </a:r>
            <a:endParaRPr sz="1800">
              <a:solidFill>
                <a:schemeClr val="dk2"/>
              </a:solidFill>
            </a:endParaRPr>
          </a:p>
        </p:txBody>
      </p:sp>
      <p:pic>
        <p:nvPicPr>
          <p:cNvPr id="443" name="Google Shape;443;p54"/>
          <p:cNvPicPr preferRelativeResize="0"/>
          <p:nvPr/>
        </p:nvPicPr>
        <p:blipFill>
          <a:blip r:embed="rId4">
            <a:alphaModFix/>
          </a:blip>
          <a:stretch>
            <a:fillRect/>
          </a:stretch>
        </p:blipFill>
        <p:spPr>
          <a:xfrm>
            <a:off x="703225" y="2311175"/>
            <a:ext cx="5441851" cy="2720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7" name="Shape 447"/>
        <p:cNvGrpSpPr/>
        <p:nvPr/>
      </p:nvGrpSpPr>
      <p:grpSpPr>
        <a:xfrm>
          <a:off x="0" y="0"/>
          <a:ext cx="0" cy="0"/>
          <a:chOff x="0" y="0"/>
          <a:chExt cx="0" cy="0"/>
        </a:xfrm>
      </p:grpSpPr>
      <p:sp>
        <p:nvSpPr>
          <p:cNvPr id="448" name="Google Shape;448;p55"/>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Next Step: Access LIDAR Data from nuScenes</a:t>
            </a:r>
            <a:endParaRPr sz="2800">
              <a:solidFill>
                <a:srgbClr val="002D45"/>
              </a:solidFill>
              <a:latin typeface="Montserrat"/>
              <a:ea typeface="Montserrat"/>
              <a:cs typeface="Montserrat"/>
              <a:sym typeface="Montserrat"/>
            </a:endParaRPr>
          </a:p>
        </p:txBody>
      </p:sp>
      <p:sp>
        <p:nvSpPr>
          <p:cNvPr id="449" name="Google Shape;449;p55"/>
          <p:cNvSpPr txBox="1"/>
          <p:nvPr/>
        </p:nvSpPr>
        <p:spPr>
          <a:xfrm>
            <a:off x="311700" y="1102925"/>
            <a:ext cx="8520600" cy="3329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From Python we can export the LIDAR data as PCD (point cloud data) and open the results in MATLAB (using the MATLAB Engine API) for further exploration</a:t>
            </a:r>
            <a:endParaRPr sz="17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t/>
            </a:r>
            <a:endParaRPr sz="17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20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2000">
                <a:solidFill>
                  <a:schemeClr val="dk2"/>
                </a:solidFill>
                <a:latin typeface="Open Sans Light"/>
                <a:ea typeface="Open Sans Light"/>
                <a:cs typeface="Open Sans Light"/>
                <a:sym typeface="Open Sans Light"/>
              </a:rPr>
              <a:t> </a:t>
            </a:r>
            <a:endParaRPr sz="20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600"/>
              </a:spcAft>
              <a:buNone/>
            </a:pPr>
            <a:r>
              <a:t/>
            </a:r>
            <a:endParaRPr sz="2000">
              <a:solidFill>
                <a:schemeClr val="dk2"/>
              </a:solidFill>
              <a:latin typeface="Open Sans Light"/>
              <a:ea typeface="Open Sans Light"/>
              <a:cs typeface="Open Sans Light"/>
              <a:sym typeface="Open Sans Light"/>
            </a:endParaRPr>
          </a:p>
        </p:txBody>
      </p:sp>
      <p:pic>
        <p:nvPicPr>
          <p:cNvPr id="450" name="Google Shape;450;p55"/>
          <p:cNvPicPr preferRelativeResize="0"/>
          <p:nvPr/>
        </p:nvPicPr>
        <p:blipFill>
          <a:blip r:embed="rId4">
            <a:alphaModFix/>
          </a:blip>
          <a:stretch>
            <a:fillRect/>
          </a:stretch>
        </p:blipFill>
        <p:spPr>
          <a:xfrm>
            <a:off x="311700" y="1946975"/>
            <a:ext cx="5976125" cy="3057050"/>
          </a:xfrm>
          <a:prstGeom prst="rect">
            <a:avLst/>
          </a:prstGeom>
          <a:noFill/>
          <a:ln>
            <a:noFill/>
          </a:ln>
          <a:effectLst>
            <a:outerShdw blurRad="57150" rotWithShape="0" algn="bl" dir="5400000" dist="19050">
              <a:srgbClr val="000000">
                <a:alpha val="50000"/>
              </a:srgbClr>
            </a:outerShdw>
          </a:effectLst>
        </p:spPr>
      </p:pic>
      <p:pic>
        <p:nvPicPr>
          <p:cNvPr id="451" name="Google Shape;451;p55"/>
          <p:cNvPicPr preferRelativeResize="0"/>
          <p:nvPr/>
        </p:nvPicPr>
        <p:blipFill>
          <a:blip r:embed="rId5">
            <a:alphaModFix/>
          </a:blip>
          <a:stretch>
            <a:fillRect/>
          </a:stretch>
        </p:blipFill>
        <p:spPr>
          <a:xfrm>
            <a:off x="2499100" y="3883575"/>
            <a:ext cx="6463275" cy="984250"/>
          </a:xfrm>
          <a:prstGeom prst="rect">
            <a:avLst/>
          </a:prstGeom>
          <a:noFill/>
          <a:ln>
            <a:noFill/>
          </a:ln>
          <a:effectLst>
            <a:outerShdw blurRad="185738"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5" name="Shape 455"/>
        <p:cNvGrpSpPr/>
        <p:nvPr/>
      </p:nvGrpSpPr>
      <p:grpSpPr>
        <a:xfrm>
          <a:off x="0" y="0"/>
          <a:ext cx="0" cy="0"/>
          <a:chOff x="0" y="0"/>
          <a:chExt cx="0" cy="0"/>
        </a:xfrm>
      </p:grpSpPr>
      <p:sp>
        <p:nvSpPr>
          <p:cNvPr id="456" name="Google Shape;456;p56"/>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Next Step: Access LIDAR Data from nuScenes</a:t>
            </a:r>
            <a:endParaRPr sz="2800">
              <a:solidFill>
                <a:srgbClr val="002D45"/>
              </a:solidFill>
              <a:latin typeface="Montserrat"/>
              <a:ea typeface="Montserrat"/>
              <a:cs typeface="Montserrat"/>
              <a:sym typeface="Montserrat"/>
            </a:endParaRPr>
          </a:p>
        </p:txBody>
      </p:sp>
      <p:sp>
        <p:nvSpPr>
          <p:cNvPr id="457" name="Google Shape;457;p56"/>
          <p:cNvSpPr txBox="1"/>
          <p:nvPr/>
        </p:nvSpPr>
        <p:spPr>
          <a:xfrm>
            <a:off x="311700" y="1102925"/>
            <a:ext cx="8520600" cy="3329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2"/>
              </a:buClr>
              <a:buSzPts val="1700"/>
              <a:buFont typeface="Open Sans Light"/>
              <a:buChar char="-"/>
            </a:pPr>
            <a:r>
              <a:rPr lang="en" sz="1700">
                <a:solidFill>
                  <a:schemeClr val="dk2"/>
                </a:solidFill>
                <a:latin typeface="Open Sans Light"/>
                <a:ea typeface="Open Sans Light"/>
                <a:cs typeface="Open Sans Light"/>
                <a:sym typeface="Open Sans Light"/>
              </a:rPr>
              <a:t>From Python we can export the LIDAR data as PCD (point cloud data) and open the results in MATLAB (using the MATLAB Engine API) for further exploration</a:t>
            </a:r>
            <a:endParaRPr sz="17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t/>
            </a:r>
            <a:endParaRPr sz="17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t/>
            </a:r>
            <a:endParaRPr sz="2000">
              <a:solidFill>
                <a:schemeClr val="dk2"/>
              </a:solidFill>
              <a:latin typeface="Open Sans Light"/>
              <a:ea typeface="Open Sans Light"/>
              <a:cs typeface="Open Sans Light"/>
              <a:sym typeface="Open Sans Light"/>
            </a:endParaRPr>
          </a:p>
          <a:p>
            <a:pPr indent="0" lvl="0" marL="0" rtl="0" algn="l">
              <a:lnSpc>
                <a:spcPct val="115000"/>
              </a:lnSpc>
              <a:spcBef>
                <a:spcPts val="600"/>
              </a:spcBef>
              <a:spcAft>
                <a:spcPts val="0"/>
              </a:spcAft>
              <a:buNone/>
            </a:pPr>
            <a:r>
              <a:rPr lang="en" sz="2000">
                <a:solidFill>
                  <a:schemeClr val="dk2"/>
                </a:solidFill>
                <a:latin typeface="Open Sans Light"/>
                <a:ea typeface="Open Sans Light"/>
                <a:cs typeface="Open Sans Light"/>
                <a:sym typeface="Open Sans Light"/>
              </a:rPr>
              <a:t> </a:t>
            </a:r>
            <a:endParaRPr sz="20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600"/>
              </a:spcAft>
              <a:buNone/>
            </a:pPr>
            <a:r>
              <a:t/>
            </a:r>
            <a:endParaRPr sz="2000">
              <a:solidFill>
                <a:schemeClr val="dk2"/>
              </a:solidFill>
              <a:latin typeface="Open Sans Light"/>
              <a:ea typeface="Open Sans Light"/>
              <a:cs typeface="Open Sans Light"/>
              <a:sym typeface="Open Sans Light"/>
            </a:endParaRPr>
          </a:p>
        </p:txBody>
      </p:sp>
      <p:pic>
        <p:nvPicPr>
          <p:cNvPr id="458" name="Google Shape;458;p56"/>
          <p:cNvPicPr preferRelativeResize="0"/>
          <p:nvPr/>
        </p:nvPicPr>
        <p:blipFill>
          <a:blip r:embed="rId4">
            <a:alphaModFix/>
          </a:blip>
          <a:stretch>
            <a:fillRect/>
          </a:stretch>
        </p:blipFill>
        <p:spPr>
          <a:xfrm>
            <a:off x="1529484" y="1814100"/>
            <a:ext cx="6341717" cy="33293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57"/>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Final Thoughts</a:t>
            </a:r>
            <a:endParaRPr sz="2800">
              <a:solidFill>
                <a:srgbClr val="002D45"/>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58"/>
          <p:cNvSpPr txBox="1"/>
          <p:nvPr/>
        </p:nvSpPr>
        <p:spPr>
          <a:xfrm>
            <a:off x="317700" y="674450"/>
            <a:ext cx="49638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002D45"/>
                </a:solidFill>
                <a:latin typeface="Montserrat"/>
                <a:ea typeface="Montserrat"/>
                <a:cs typeface="Montserrat"/>
                <a:sym typeface="Montserrat"/>
              </a:rPr>
              <a:t>Summary</a:t>
            </a:r>
            <a:endParaRPr b="0" i="0" sz="2800" u="none" cap="none" strike="noStrike">
              <a:solidFill>
                <a:srgbClr val="002D45"/>
              </a:solidFill>
              <a:latin typeface="Montserrat"/>
              <a:ea typeface="Montserrat"/>
              <a:cs typeface="Montserrat"/>
              <a:sym typeface="Montserrat"/>
            </a:endParaRPr>
          </a:p>
        </p:txBody>
      </p:sp>
      <p:sp>
        <p:nvSpPr>
          <p:cNvPr id="469" name="Google Shape;469;p58"/>
          <p:cNvSpPr txBox="1"/>
          <p:nvPr/>
        </p:nvSpPr>
        <p:spPr>
          <a:xfrm>
            <a:off x="317700" y="1323350"/>
            <a:ext cx="4963800" cy="3329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595959"/>
              </a:buClr>
              <a:buSzPts val="1800"/>
              <a:buFont typeface="Open Sans Light"/>
              <a:buChar char="●"/>
            </a:pPr>
            <a:r>
              <a:rPr lang="en" sz="1800">
                <a:solidFill>
                  <a:srgbClr val="595959"/>
                </a:solidFill>
                <a:latin typeface="Open Sans Light"/>
                <a:ea typeface="Open Sans Light"/>
                <a:cs typeface="Open Sans Light"/>
                <a:sym typeface="Open Sans Light"/>
              </a:rPr>
              <a:t>Fine-tune an object detection model that demonstrates high accuracy in detecting pedestrians and cyclists</a:t>
            </a:r>
            <a:endParaRPr sz="1800">
              <a:solidFill>
                <a:srgbClr val="595959"/>
              </a:solidFill>
              <a:latin typeface="Open Sans Light"/>
              <a:ea typeface="Open Sans Light"/>
              <a:cs typeface="Open Sans Light"/>
              <a:sym typeface="Open Sans Light"/>
            </a:endParaRPr>
          </a:p>
          <a:p>
            <a:pPr indent="-342900" lvl="0" marL="457200" marR="0" rtl="0" algn="l">
              <a:lnSpc>
                <a:spcPct val="115000"/>
              </a:lnSpc>
              <a:spcBef>
                <a:spcPts val="0"/>
              </a:spcBef>
              <a:spcAft>
                <a:spcPts val="0"/>
              </a:spcAft>
              <a:buClr>
                <a:srgbClr val="595959"/>
              </a:buClr>
              <a:buSzPts val="1800"/>
              <a:buFont typeface="Open Sans Light"/>
              <a:buChar char="●"/>
            </a:pPr>
            <a:r>
              <a:rPr lang="en" sz="1800">
                <a:solidFill>
                  <a:srgbClr val="595959"/>
                </a:solidFill>
                <a:latin typeface="Open Sans Light"/>
                <a:ea typeface="Open Sans Light"/>
                <a:cs typeface="Open Sans Light"/>
                <a:sym typeface="Open Sans Light"/>
              </a:rPr>
              <a:t>Used 15GB of annotated image data from nuImages</a:t>
            </a:r>
            <a:endParaRPr sz="1800">
              <a:solidFill>
                <a:srgbClr val="595959"/>
              </a:solidFill>
              <a:latin typeface="Open Sans Light"/>
              <a:ea typeface="Open Sans Light"/>
              <a:cs typeface="Open Sans Light"/>
              <a:sym typeface="Open Sans Light"/>
            </a:endParaRPr>
          </a:p>
          <a:p>
            <a:pPr indent="-342900" lvl="0" marL="457200" marR="0" rtl="0" algn="l">
              <a:lnSpc>
                <a:spcPct val="115000"/>
              </a:lnSpc>
              <a:spcBef>
                <a:spcPts val="0"/>
              </a:spcBef>
              <a:spcAft>
                <a:spcPts val="0"/>
              </a:spcAft>
              <a:buClr>
                <a:srgbClr val="595959"/>
              </a:buClr>
              <a:buSzPts val="1800"/>
              <a:buFont typeface="Open Sans Light"/>
              <a:buChar char="●"/>
            </a:pPr>
            <a:r>
              <a:rPr lang="en" sz="1800">
                <a:solidFill>
                  <a:srgbClr val="595959"/>
                </a:solidFill>
                <a:latin typeface="Open Sans Light"/>
                <a:ea typeface="Open Sans Light"/>
                <a:cs typeface="Open Sans Light"/>
                <a:sym typeface="Open Sans Light"/>
              </a:rPr>
              <a:t>Had to convert these into XML format in order to use TF records</a:t>
            </a:r>
            <a:endParaRPr sz="1800">
              <a:solidFill>
                <a:srgbClr val="595959"/>
              </a:solidFill>
              <a:latin typeface="Open Sans Light"/>
              <a:ea typeface="Open Sans Light"/>
              <a:cs typeface="Open Sans Light"/>
              <a:sym typeface="Open Sans Light"/>
            </a:endParaRPr>
          </a:p>
          <a:p>
            <a:pPr indent="-342900" lvl="0" marL="457200" marR="0" rtl="0" algn="l">
              <a:lnSpc>
                <a:spcPct val="115000"/>
              </a:lnSpc>
              <a:spcBef>
                <a:spcPts val="0"/>
              </a:spcBef>
              <a:spcAft>
                <a:spcPts val="0"/>
              </a:spcAft>
              <a:buClr>
                <a:srgbClr val="595959"/>
              </a:buClr>
              <a:buSzPts val="1800"/>
              <a:buFont typeface="Open Sans Light"/>
              <a:buChar char="●"/>
            </a:pPr>
            <a:r>
              <a:rPr lang="en" sz="1800">
                <a:solidFill>
                  <a:srgbClr val="595959"/>
                </a:solidFill>
                <a:latin typeface="Open Sans Light"/>
                <a:ea typeface="Open Sans Light"/>
                <a:cs typeface="Open Sans Light"/>
                <a:sym typeface="Open Sans Light"/>
              </a:rPr>
              <a:t>Transfer Learning, object detection model zoo</a:t>
            </a:r>
            <a:endParaRPr sz="1800">
              <a:solidFill>
                <a:srgbClr val="595959"/>
              </a:solidFill>
              <a:latin typeface="Open Sans Light"/>
              <a:ea typeface="Open Sans Light"/>
              <a:cs typeface="Open Sans Light"/>
              <a:sym typeface="Open Sans Light"/>
            </a:endParaRPr>
          </a:p>
          <a:p>
            <a:pPr indent="-342900" lvl="0" marL="457200" marR="0" rtl="0" algn="l">
              <a:lnSpc>
                <a:spcPct val="115000"/>
              </a:lnSpc>
              <a:spcBef>
                <a:spcPts val="0"/>
              </a:spcBef>
              <a:spcAft>
                <a:spcPts val="0"/>
              </a:spcAft>
              <a:buClr>
                <a:srgbClr val="595959"/>
              </a:buClr>
              <a:buSzPts val="1800"/>
              <a:buFont typeface="Open Sans Light"/>
              <a:buChar char="●"/>
            </a:pPr>
            <a:r>
              <a:rPr lang="en" sz="1800">
                <a:solidFill>
                  <a:srgbClr val="595959"/>
                </a:solidFill>
                <a:latin typeface="Open Sans Light"/>
                <a:ea typeface="Open Sans Light"/>
                <a:cs typeface="Open Sans Light"/>
                <a:sym typeface="Open Sans Light"/>
              </a:rPr>
              <a:t>Training on Tufts HPC</a:t>
            </a:r>
            <a:endParaRPr sz="1800">
              <a:solidFill>
                <a:srgbClr val="595959"/>
              </a:solidFill>
              <a:latin typeface="Open Sans Light"/>
              <a:ea typeface="Open Sans Light"/>
              <a:cs typeface="Open Sans Light"/>
              <a:sym typeface="Open Sans Light"/>
            </a:endParaRPr>
          </a:p>
        </p:txBody>
      </p:sp>
      <p:pic>
        <p:nvPicPr>
          <p:cNvPr id="470" name="Google Shape;470;p58"/>
          <p:cNvPicPr preferRelativeResize="0"/>
          <p:nvPr/>
        </p:nvPicPr>
        <p:blipFill>
          <a:blip r:embed="rId4">
            <a:alphaModFix/>
          </a:blip>
          <a:stretch>
            <a:fillRect/>
          </a:stretch>
        </p:blipFill>
        <p:spPr>
          <a:xfrm>
            <a:off x="0" y="12413"/>
            <a:ext cx="9144001" cy="5118681"/>
          </a:xfrm>
          <a:prstGeom prst="rect">
            <a:avLst/>
          </a:prstGeom>
          <a:noFill/>
          <a:ln>
            <a:noFill/>
          </a:ln>
        </p:spPr>
      </p:pic>
      <p:pic>
        <p:nvPicPr>
          <p:cNvPr id="471" name="Google Shape;471;p58"/>
          <p:cNvPicPr preferRelativeResize="0"/>
          <p:nvPr/>
        </p:nvPicPr>
        <p:blipFill>
          <a:blip r:embed="rId5">
            <a:alphaModFix/>
          </a:blip>
          <a:stretch>
            <a:fillRect/>
          </a:stretch>
        </p:blipFill>
        <p:spPr>
          <a:xfrm>
            <a:off x="0" y="3"/>
            <a:ext cx="6592949" cy="905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59"/>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Next Steps: Using the model in MATLAB </a:t>
            </a:r>
            <a:endParaRPr sz="2800">
              <a:solidFill>
                <a:srgbClr val="002D45"/>
              </a:solidFill>
              <a:latin typeface="Montserrat"/>
              <a:ea typeface="Montserrat"/>
              <a:cs typeface="Montserrat"/>
              <a:sym typeface="Montserrat"/>
            </a:endParaRPr>
          </a:p>
        </p:txBody>
      </p:sp>
      <p:sp>
        <p:nvSpPr>
          <p:cNvPr id="477" name="Google Shape;477;p59"/>
          <p:cNvSpPr txBox="1"/>
          <p:nvPr/>
        </p:nvSpPr>
        <p:spPr>
          <a:xfrm>
            <a:off x="245125" y="1190100"/>
            <a:ext cx="8520600" cy="3329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Using the Deep Learning Toolbox, we can now import the trained TensorFlow model into MATLAB</a:t>
            </a:r>
            <a:endParaRPr sz="20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60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In MATLAB, use the Lidar Toolbox, Automated Driving Toolbox and Sensor Fusion Toolbox to use both </a:t>
            </a:r>
            <a:r>
              <a:rPr b="1" lang="en" sz="2000">
                <a:solidFill>
                  <a:schemeClr val="dk2"/>
                </a:solidFill>
                <a:latin typeface="Open Sans"/>
                <a:ea typeface="Open Sans"/>
                <a:cs typeface="Open Sans"/>
                <a:sym typeface="Open Sans"/>
              </a:rPr>
              <a:t>camera images</a:t>
            </a:r>
            <a:r>
              <a:rPr lang="en" sz="2000">
                <a:solidFill>
                  <a:schemeClr val="dk2"/>
                </a:solidFill>
                <a:latin typeface="Open Sans Light"/>
                <a:ea typeface="Open Sans Light"/>
                <a:cs typeface="Open Sans Light"/>
                <a:sym typeface="Open Sans Light"/>
              </a:rPr>
              <a:t> and </a:t>
            </a:r>
            <a:r>
              <a:rPr b="1" lang="en" sz="2000">
                <a:solidFill>
                  <a:schemeClr val="dk2"/>
                </a:solidFill>
                <a:latin typeface="Open Sans"/>
                <a:ea typeface="Open Sans"/>
                <a:cs typeface="Open Sans"/>
                <a:sym typeface="Open Sans"/>
              </a:rPr>
              <a:t>LIDAR data</a:t>
            </a:r>
            <a:r>
              <a:rPr lang="en" sz="2000">
                <a:solidFill>
                  <a:schemeClr val="dk2"/>
                </a:solidFill>
                <a:latin typeface="Open Sans Light"/>
                <a:ea typeface="Open Sans Light"/>
                <a:cs typeface="Open Sans Light"/>
                <a:sym typeface="Open Sans Light"/>
              </a:rPr>
              <a:t> from the nuScenes dataset </a:t>
            </a:r>
            <a:endParaRPr sz="20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60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This integration with MATLAB would enable a more precise pedestrian detection, as well as getting depth information </a:t>
            </a:r>
            <a:endParaRPr sz="20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600"/>
              </a:spcAft>
              <a:buNone/>
            </a:pPr>
            <a:r>
              <a:t/>
            </a:r>
            <a:endParaRPr sz="2000">
              <a:solidFill>
                <a:schemeClr val="dk2"/>
              </a:solidFill>
              <a:latin typeface="Open Sans Light"/>
              <a:ea typeface="Open Sans Light"/>
              <a:cs typeface="Open Sans Light"/>
              <a:sym typeface="Open Sans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1" name="Shape 481"/>
        <p:cNvGrpSpPr/>
        <p:nvPr/>
      </p:nvGrpSpPr>
      <p:grpSpPr>
        <a:xfrm>
          <a:off x="0" y="0"/>
          <a:ext cx="0" cy="0"/>
          <a:chOff x="0" y="0"/>
          <a:chExt cx="0" cy="0"/>
        </a:xfrm>
      </p:grpSpPr>
      <p:sp>
        <p:nvSpPr>
          <p:cNvPr id="482" name="Google Shape;482;p6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Potential Next Step</a:t>
            </a:r>
            <a:r>
              <a:rPr lang="en" sz="2800">
                <a:solidFill>
                  <a:srgbClr val="002D45"/>
                </a:solidFill>
                <a:latin typeface="Montserrat"/>
                <a:ea typeface="Montserrat"/>
                <a:cs typeface="Montserrat"/>
                <a:sym typeface="Montserrat"/>
              </a:rPr>
              <a:t>s</a:t>
            </a:r>
            <a:endParaRPr sz="2800">
              <a:solidFill>
                <a:srgbClr val="002D45"/>
              </a:solidFill>
              <a:latin typeface="Montserrat"/>
              <a:ea typeface="Montserrat"/>
              <a:cs typeface="Montserrat"/>
              <a:sym typeface="Montserrat"/>
            </a:endParaRPr>
          </a:p>
        </p:txBody>
      </p:sp>
      <p:sp>
        <p:nvSpPr>
          <p:cNvPr id="483" name="Google Shape;483;p60"/>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Using LIDAR and </a:t>
            </a:r>
            <a:r>
              <a:rPr lang="en" sz="2000">
                <a:solidFill>
                  <a:schemeClr val="dk2"/>
                </a:solidFill>
                <a:latin typeface="Open Sans Light"/>
                <a:ea typeface="Open Sans Light"/>
                <a:cs typeface="Open Sans Light"/>
                <a:sym typeface="Open Sans Light"/>
              </a:rPr>
              <a:t>distance data, classify the </a:t>
            </a:r>
            <a:r>
              <a:rPr b="1" lang="en" sz="2000">
                <a:solidFill>
                  <a:schemeClr val="dk2"/>
                </a:solidFill>
                <a:latin typeface="Open Sans"/>
                <a:ea typeface="Open Sans"/>
                <a:cs typeface="Open Sans"/>
                <a:sym typeface="Open Sans"/>
              </a:rPr>
              <a:t>safety </a:t>
            </a:r>
            <a:r>
              <a:rPr lang="en" sz="2000">
                <a:solidFill>
                  <a:schemeClr val="dk2"/>
                </a:solidFill>
                <a:latin typeface="Open Sans Light"/>
                <a:ea typeface="Open Sans Light"/>
                <a:cs typeface="Open Sans Light"/>
                <a:sym typeface="Open Sans Light"/>
              </a:rPr>
              <a:t>of the pedestrians according to how far they are from the car, where they are in relation to the street, etc. </a:t>
            </a:r>
            <a:endParaRPr sz="2000">
              <a:solidFill>
                <a:schemeClr val="dk2"/>
              </a:solidFill>
              <a:latin typeface="Open Sans Light"/>
              <a:ea typeface="Open Sans Light"/>
              <a:cs typeface="Open Sans Light"/>
              <a:sym typeface="Open Sans Light"/>
            </a:endParaRPr>
          </a:p>
          <a:p>
            <a:pPr indent="-355600" lvl="1" marL="9144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Involves neural network to learn </a:t>
            </a:r>
            <a:r>
              <a:rPr b="1" lang="en" sz="2000">
                <a:solidFill>
                  <a:schemeClr val="dk2"/>
                </a:solidFill>
                <a:latin typeface="Open Sans"/>
                <a:ea typeface="Open Sans"/>
                <a:cs typeface="Open Sans"/>
                <a:sym typeface="Open Sans"/>
              </a:rPr>
              <a:t>intent</a:t>
            </a:r>
            <a:r>
              <a:rPr lang="en" sz="2000">
                <a:solidFill>
                  <a:schemeClr val="dk2"/>
                </a:solidFill>
                <a:latin typeface="Open Sans Light"/>
                <a:ea typeface="Open Sans Light"/>
                <a:cs typeface="Open Sans Light"/>
                <a:sym typeface="Open Sans Light"/>
              </a:rPr>
              <a:t> of pedestrians and cyclists</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This open dataset is very comprehensive and can help computer science and engineering students learn more about deep learning and using multiple sensors to make better predictions. </a:t>
            </a:r>
            <a:endParaRPr sz="20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0"/>
              </a:spcAft>
              <a:buNone/>
            </a:pPr>
            <a:r>
              <a:t/>
            </a:r>
            <a:endParaRPr sz="2000">
              <a:solidFill>
                <a:schemeClr val="dk2"/>
              </a:solidFill>
              <a:latin typeface="Open Sans Light"/>
              <a:ea typeface="Open Sans Light"/>
              <a:cs typeface="Open Sans Light"/>
              <a:sym typeface="Open Sans Light"/>
            </a:endParaRPr>
          </a:p>
          <a:p>
            <a:pPr indent="0" lvl="0" marL="457200" rtl="0" algn="l">
              <a:lnSpc>
                <a:spcPct val="115000"/>
              </a:lnSpc>
              <a:spcBef>
                <a:spcPts val="600"/>
              </a:spcBef>
              <a:spcAft>
                <a:spcPts val="600"/>
              </a:spcAft>
              <a:buNone/>
            </a:pPr>
            <a:r>
              <a:t/>
            </a:r>
            <a:endParaRPr sz="2000">
              <a:solidFill>
                <a:schemeClr val="dk2"/>
              </a:solidFill>
              <a:latin typeface="Open Sans Light"/>
              <a:ea typeface="Open Sans Light"/>
              <a:cs typeface="Open Sans Light"/>
              <a:sym typeface="Open Sans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sp>
        <p:nvSpPr>
          <p:cNvPr id="488" name="Google Shape;488;p6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What We Learned</a:t>
            </a:r>
            <a:endParaRPr sz="2800">
              <a:solidFill>
                <a:srgbClr val="002D45"/>
              </a:solidFill>
              <a:latin typeface="Montserrat"/>
              <a:ea typeface="Montserrat"/>
              <a:cs typeface="Montserrat"/>
              <a:sym typeface="Montserrat"/>
            </a:endParaRPr>
          </a:p>
        </p:txBody>
      </p:sp>
      <p:sp>
        <p:nvSpPr>
          <p:cNvPr id="489" name="Google Shape;489;p61"/>
          <p:cNvSpPr txBox="1"/>
          <p:nvPr/>
        </p:nvSpPr>
        <p:spPr>
          <a:xfrm>
            <a:off x="311700" y="1017725"/>
            <a:ext cx="8520600" cy="3649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Image processing &amp; computer vision</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Deep Learning (both in MATLAB and Python)</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TensorFlow</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Object Detection Models</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XML format (data infrastructure &amp; pipelining)</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Transfer Learning</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HPC</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Teamwork / delegation / collaboration / time management</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Accountability / keeping everyone on the same page</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Char char="●"/>
            </a:pPr>
            <a:r>
              <a:rPr lang="en" sz="2000">
                <a:solidFill>
                  <a:schemeClr val="dk2"/>
                </a:solidFill>
                <a:latin typeface="Open Sans Light"/>
                <a:ea typeface="Open Sans Light"/>
                <a:cs typeface="Open Sans Light"/>
                <a:sym typeface="Open Sans Light"/>
              </a:rPr>
              <a:t>Working with people from different experience levels</a:t>
            </a:r>
            <a:endParaRPr sz="2000">
              <a:solidFill>
                <a:schemeClr val="dk2"/>
              </a:solidFill>
              <a:latin typeface="Open Sans Light"/>
              <a:ea typeface="Open Sans Light"/>
              <a:cs typeface="Open Sans Light"/>
              <a:sym typeface="Open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7"/>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Presentation Agenda</a:t>
            </a:r>
            <a:endParaRPr sz="2800">
              <a:solidFill>
                <a:srgbClr val="002D45"/>
              </a:solidFill>
              <a:latin typeface="Montserrat"/>
              <a:ea typeface="Montserrat"/>
              <a:cs typeface="Montserrat"/>
              <a:sym typeface="Montserrat"/>
            </a:endParaRPr>
          </a:p>
        </p:txBody>
      </p:sp>
      <p:sp>
        <p:nvSpPr>
          <p:cNvPr id="98" name="Google Shape;98;p17"/>
          <p:cNvSpPr txBox="1"/>
          <p:nvPr/>
        </p:nvSpPr>
        <p:spPr>
          <a:xfrm>
            <a:off x="311700" y="1247150"/>
            <a:ext cx="8520600" cy="3329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Open Sans Light"/>
              <a:buAutoNum type="arabicPeriod"/>
            </a:pPr>
            <a:r>
              <a:rPr lang="en" sz="2000">
                <a:solidFill>
                  <a:schemeClr val="dk2"/>
                </a:solidFill>
                <a:latin typeface="Open Sans Light"/>
                <a:ea typeface="Open Sans Light"/>
                <a:cs typeface="Open Sans Light"/>
                <a:sym typeface="Open Sans Light"/>
              </a:rPr>
              <a:t>Project Overview</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AutoNum type="arabicPeriod"/>
            </a:pPr>
            <a:r>
              <a:rPr lang="en" sz="2000">
                <a:solidFill>
                  <a:schemeClr val="dk2"/>
                </a:solidFill>
                <a:latin typeface="Open Sans Light"/>
                <a:ea typeface="Open Sans Light"/>
                <a:cs typeface="Open Sans Light"/>
                <a:sym typeface="Open Sans Light"/>
              </a:rPr>
              <a:t>Data Understanding and Data Preparation</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AutoNum type="arabicPeriod"/>
            </a:pPr>
            <a:r>
              <a:rPr lang="en" sz="2000">
                <a:solidFill>
                  <a:schemeClr val="dk2"/>
                </a:solidFill>
                <a:latin typeface="Open Sans Light"/>
                <a:ea typeface="Open Sans Light"/>
                <a:cs typeface="Open Sans Light"/>
                <a:sym typeface="Open Sans Light"/>
              </a:rPr>
              <a:t>Transfer Learning &amp; Foundational Model </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AutoNum type="arabicPeriod"/>
            </a:pPr>
            <a:r>
              <a:rPr lang="en" sz="2000">
                <a:solidFill>
                  <a:schemeClr val="dk2"/>
                </a:solidFill>
                <a:latin typeface="Open Sans Light"/>
                <a:ea typeface="Open Sans Light"/>
                <a:cs typeface="Open Sans Light"/>
                <a:sym typeface="Open Sans Light"/>
              </a:rPr>
              <a:t>Model Training and Evaluation</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AutoNum type="arabicPeriod"/>
            </a:pPr>
            <a:r>
              <a:rPr lang="en" sz="2000">
                <a:solidFill>
                  <a:schemeClr val="dk2"/>
                </a:solidFill>
                <a:latin typeface="Open Sans Light"/>
                <a:ea typeface="Open Sans Light"/>
                <a:cs typeface="Open Sans Light"/>
                <a:sym typeface="Open Sans Light"/>
              </a:rPr>
              <a:t>Final Thoughts</a:t>
            </a:r>
            <a:endParaRPr sz="2000">
              <a:solidFill>
                <a:schemeClr val="dk2"/>
              </a:solidFill>
              <a:latin typeface="Open Sans Light"/>
              <a:ea typeface="Open Sans Light"/>
              <a:cs typeface="Open Sans Light"/>
              <a:sym typeface="Open Sans Light"/>
            </a:endParaRPr>
          </a:p>
          <a:p>
            <a:pPr indent="-355600" lvl="0" marL="457200" rtl="0" algn="l">
              <a:lnSpc>
                <a:spcPct val="115000"/>
              </a:lnSpc>
              <a:spcBef>
                <a:spcPts val="0"/>
              </a:spcBef>
              <a:spcAft>
                <a:spcPts val="0"/>
              </a:spcAft>
              <a:buClr>
                <a:schemeClr val="dk2"/>
              </a:buClr>
              <a:buSzPts val="2000"/>
              <a:buFont typeface="Open Sans Light"/>
              <a:buAutoNum type="arabicPeriod"/>
            </a:pPr>
            <a:r>
              <a:rPr lang="en" sz="2000">
                <a:solidFill>
                  <a:schemeClr val="dk2"/>
                </a:solidFill>
                <a:latin typeface="Open Sans Light"/>
                <a:ea typeface="Open Sans Light"/>
                <a:cs typeface="Open Sans Light"/>
                <a:sym typeface="Open Sans Light"/>
              </a:rPr>
              <a:t>Questions</a:t>
            </a:r>
            <a:endParaRPr sz="2000">
              <a:solidFill>
                <a:schemeClr val="dk2"/>
              </a:solidFill>
              <a:latin typeface="Open Sans Light"/>
              <a:ea typeface="Open Sans Light"/>
              <a:cs typeface="Open Sans Light"/>
              <a:sym typeface="Open Sans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62"/>
          <p:cNvSpPr txBox="1"/>
          <p:nvPr/>
        </p:nvSpPr>
        <p:spPr>
          <a:xfrm>
            <a:off x="301175" y="2578825"/>
            <a:ext cx="78942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1" lang="en" sz="4800">
                <a:solidFill>
                  <a:srgbClr val="C1F400"/>
                </a:solidFill>
                <a:latin typeface="Montserrat"/>
                <a:ea typeface="Montserrat"/>
                <a:cs typeface="Montserrat"/>
                <a:sym typeface="Montserrat"/>
              </a:rPr>
              <a:t>Questions?</a:t>
            </a:r>
            <a:endParaRPr b="1" i="0" sz="4800" u="none" cap="none" strike="noStrike">
              <a:solidFill>
                <a:srgbClr val="C1F40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18"/>
          <p:cNvSpPr txBox="1"/>
          <p:nvPr/>
        </p:nvSpPr>
        <p:spPr>
          <a:xfrm>
            <a:off x="311700" y="905256"/>
            <a:ext cx="8520600" cy="404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AI Studio Project Overview</a:t>
            </a:r>
            <a:endParaRPr sz="2800">
              <a:solidFill>
                <a:srgbClr val="002D45"/>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19"/>
          <p:cNvSpPr txBox="1"/>
          <p:nvPr/>
        </p:nvSpPr>
        <p:spPr>
          <a:xfrm>
            <a:off x="3953250" y="304925"/>
            <a:ext cx="1237500" cy="143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0"/>
              <a:buFont typeface="Arial"/>
              <a:buNone/>
            </a:pPr>
            <a:r>
              <a:rPr b="1" i="0" lang="en" sz="16000" u="none" cap="none" strike="noStrike">
                <a:solidFill>
                  <a:srgbClr val="C1F400"/>
                </a:solidFill>
                <a:latin typeface="Montserrat"/>
                <a:ea typeface="Montserrat"/>
                <a:cs typeface="Montserrat"/>
                <a:sym typeface="Montserrat"/>
              </a:rPr>
              <a:t>“</a:t>
            </a:r>
            <a:endParaRPr b="1" i="0" sz="16000" u="none" cap="none" strike="noStrike">
              <a:solidFill>
                <a:srgbClr val="C1F400"/>
              </a:solidFill>
              <a:latin typeface="Montserrat"/>
              <a:ea typeface="Montserrat"/>
              <a:cs typeface="Montserrat"/>
              <a:sym typeface="Montserrat"/>
            </a:endParaRPr>
          </a:p>
        </p:txBody>
      </p:sp>
      <p:cxnSp>
        <p:nvCxnSpPr>
          <p:cNvPr id="109" name="Google Shape;109;p19"/>
          <p:cNvCxnSpPr/>
          <p:nvPr/>
        </p:nvCxnSpPr>
        <p:spPr>
          <a:xfrm>
            <a:off x="3789600" y="3830950"/>
            <a:ext cx="1564800" cy="0"/>
          </a:xfrm>
          <a:prstGeom prst="straightConnector1">
            <a:avLst/>
          </a:prstGeom>
          <a:noFill/>
          <a:ln cap="flat" cmpd="sng" w="38100">
            <a:solidFill>
              <a:srgbClr val="C1F400"/>
            </a:solidFill>
            <a:prstDash val="solid"/>
            <a:round/>
            <a:headEnd len="sm" w="sm" type="none"/>
            <a:tailEnd len="sm" w="sm" type="none"/>
          </a:ln>
        </p:spPr>
      </p:cxnSp>
      <p:sp>
        <p:nvSpPr>
          <p:cNvPr id="110" name="Google Shape;110;p19"/>
          <p:cNvSpPr txBox="1"/>
          <p:nvPr/>
        </p:nvSpPr>
        <p:spPr>
          <a:xfrm>
            <a:off x="2967150" y="4176000"/>
            <a:ext cx="3209700" cy="625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Montserrat"/>
              <a:ea typeface="Montserrat"/>
              <a:cs typeface="Montserrat"/>
              <a:sym typeface="Montserrat"/>
            </a:endParaRPr>
          </a:p>
        </p:txBody>
      </p:sp>
      <p:sp>
        <p:nvSpPr>
          <p:cNvPr id="111" name="Google Shape;111;p19"/>
          <p:cNvSpPr txBox="1"/>
          <p:nvPr/>
        </p:nvSpPr>
        <p:spPr>
          <a:xfrm>
            <a:off x="740400" y="1909425"/>
            <a:ext cx="7663200" cy="164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lang="en" sz="2800">
                <a:solidFill>
                  <a:srgbClr val="FFFFFF"/>
                </a:solidFill>
                <a:latin typeface="Montserrat"/>
                <a:ea typeface="Montserrat"/>
                <a:cs typeface="Montserrat"/>
                <a:sym typeface="Montserrat"/>
              </a:rPr>
              <a:t>Fine-tuning the detection of pedestrians and cyclists near autonomous vehicles using Deep Learning (Transfer Learning)</a:t>
            </a:r>
            <a:endParaRPr b="0" i="0" sz="3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20"/>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02D45"/>
                </a:solidFill>
                <a:latin typeface="Montserrat"/>
                <a:ea typeface="Montserrat"/>
                <a:cs typeface="Montserrat"/>
                <a:sym typeface="Montserrat"/>
              </a:rPr>
              <a:t>Business Impact</a:t>
            </a:r>
            <a:endParaRPr sz="2800">
              <a:solidFill>
                <a:srgbClr val="002D45"/>
              </a:solidFill>
              <a:latin typeface="Montserrat"/>
              <a:ea typeface="Montserrat"/>
              <a:cs typeface="Montserrat"/>
              <a:sym typeface="Montserrat"/>
            </a:endParaRPr>
          </a:p>
        </p:txBody>
      </p:sp>
      <p:sp>
        <p:nvSpPr>
          <p:cNvPr id="117" name="Google Shape;117;p20"/>
          <p:cNvSpPr txBox="1"/>
          <p:nvPr/>
        </p:nvSpPr>
        <p:spPr>
          <a:xfrm>
            <a:off x="311700" y="1247150"/>
            <a:ext cx="4646100" cy="4260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Increasing </a:t>
            </a:r>
            <a:r>
              <a:rPr b="1" lang="en" sz="1800">
                <a:solidFill>
                  <a:schemeClr val="dk2"/>
                </a:solidFill>
                <a:latin typeface="Open Sans"/>
                <a:ea typeface="Open Sans"/>
                <a:cs typeface="Open Sans"/>
                <a:sym typeface="Open Sans"/>
              </a:rPr>
              <a:t>‘public trust’</a:t>
            </a:r>
            <a:r>
              <a:rPr lang="en" sz="1800">
                <a:solidFill>
                  <a:schemeClr val="dk2"/>
                </a:solidFill>
                <a:latin typeface="Open Sans Light"/>
                <a:ea typeface="Open Sans Light"/>
                <a:cs typeface="Open Sans Light"/>
                <a:sym typeface="Open Sans Light"/>
              </a:rPr>
              <a:t> in self-driving cars</a:t>
            </a:r>
            <a:endParaRPr sz="1800">
              <a:solidFill>
                <a:schemeClr val="dk2"/>
              </a:solidFill>
              <a:latin typeface="Open Sans Light"/>
              <a:ea typeface="Open Sans Light"/>
              <a:cs typeface="Open Sans Light"/>
              <a:sym typeface="Open Sans Light"/>
            </a:endParaRPr>
          </a:p>
          <a:p>
            <a:pPr indent="-342900" lvl="1" marL="9144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Insight into </a:t>
            </a:r>
            <a:r>
              <a:rPr i="1" lang="en" sz="1800">
                <a:solidFill>
                  <a:schemeClr val="dk2"/>
                </a:solidFill>
                <a:latin typeface="Open Sans Light"/>
                <a:ea typeface="Open Sans Light"/>
                <a:cs typeface="Open Sans Light"/>
                <a:sym typeface="Open Sans Light"/>
              </a:rPr>
              <a:t>potential </a:t>
            </a:r>
            <a:r>
              <a:rPr lang="en" sz="1800">
                <a:solidFill>
                  <a:schemeClr val="dk2"/>
                </a:solidFill>
                <a:latin typeface="Open Sans Light"/>
                <a:ea typeface="Open Sans Light"/>
                <a:cs typeface="Open Sans Light"/>
                <a:sym typeface="Open Sans Light"/>
              </a:rPr>
              <a:t>dangers </a:t>
            </a:r>
            <a:endParaRPr sz="1800">
              <a:solidFill>
                <a:schemeClr val="dk2"/>
              </a:solidFill>
              <a:latin typeface="Open Sans Light"/>
              <a:ea typeface="Open Sans Light"/>
              <a:cs typeface="Open Sans Light"/>
              <a:sym typeface="Open Sans Light"/>
            </a:endParaRPr>
          </a:p>
          <a:p>
            <a:pPr indent="-342900" lvl="1" marL="9144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Potentially smoother driving, better identification</a:t>
            </a:r>
            <a:endParaRPr sz="1800">
              <a:solidFill>
                <a:schemeClr val="dk2"/>
              </a:solidFill>
              <a:latin typeface="Open Sans Light"/>
              <a:ea typeface="Open Sans Light"/>
              <a:cs typeface="Open Sans Light"/>
              <a:sym typeface="Open Sans Light"/>
            </a:endParaRPr>
          </a:p>
          <a:p>
            <a:pPr indent="-342900" lvl="0" marL="4572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Accurate o</a:t>
            </a:r>
            <a:r>
              <a:rPr lang="en" sz="1800">
                <a:solidFill>
                  <a:schemeClr val="dk2"/>
                </a:solidFill>
                <a:latin typeface="Open Sans Light"/>
                <a:ea typeface="Open Sans Light"/>
                <a:cs typeface="Open Sans Light"/>
                <a:sym typeface="Open Sans Light"/>
              </a:rPr>
              <a:t>bject detection = </a:t>
            </a:r>
            <a:r>
              <a:rPr b="1" lang="en" sz="1800">
                <a:solidFill>
                  <a:schemeClr val="dk2"/>
                </a:solidFill>
                <a:latin typeface="Open Sans"/>
                <a:ea typeface="Open Sans"/>
                <a:cs typeface="Open Sans"/>
                <a:sym typeface="Open Sans"/>
              </a:rPr>
              <a:t>safe critical decisions</a:t>
            </a:r>
            <a:endParaRPr b="1" sz="1800">
              <a:solidFill>
                <a:schemeClr val="dk2"/>
              </a:solidFill>
              <a:latin typeface="Open Sans"/>
              <a:ea typeface="Open Sans"/>
              <a:cs typeface="Open Sans"/>
              <a:sym typeface="Open Sans"/>
            </a:endParaRPr>
          </a:p>
          <a:p>
            <a:pPr indent="-342900" lvl="0" marL="4572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Transfer Learning is </a:t>
            </a:r>
            <a:r>
              <a:rPr b="1" lang="en" sz="1800">
                <a:solidFill>
                  <a:schemeClr val="dk2"/>
                </a:solidFill>
                <a:latin typeface="Open Sans"/>
                <a:ea typeface="Open Sans"/>
                <a:cs typeface="Open Sans"/>
                <a:sym typeface="Open Sans"/>
              </a:rPr>
              <a:t>‘cost-effective’</a:t>
            </a:r>
            <a:endParaRPr b="1" sz="1800">
              <a:solidFill>
                <a:schemeClr val="dk2"/>
              </a:solidFill>
              <a:latin typeface="Open Sans"/>
              <a:ea typeface="Open Sans"/>
              <a:cs typeface="Open Sans"/>
              <a:sym typeface="Open Sans"/>
            </a:endParaRPr>
          </a:p>
          <a:p>
            <a:pPr indent="-342900" lvl="1" marL="914400" rtl="0" algn="l">
              <a:lnSpc>
                <a:spcPct val="115000"/>
              </a:lnSpc>
              <a:spcBef>
                <a:spcPts val="0"/>
              </a:spcBef>
              <a:spcAft>
                <a:spcPts val="0"/>
              </a:spcAft>
              <a:buClr>
                <a:schemeClr val="dk2"/>
              </a:buClr>
              <a:buSzPts val="1800"/>
              <a:buFont typeface="Open Sans Light"/>
              <a:buChar char="○"/>
            </a:pPr>
            <a:r>
              <a:rPr lang="en" sz="1800">
                <a:solidFill>
                  <a:schemeClr val="dk2"/>
                </a:solidFill>
                <a:latin typeface="Open Sans Light"/>
                <a:ea typeface="Open Sans Light"/>
                <a:cs typeface="Open Sans Light"/>
                <a:sym typeface="Open Sans Light"/>
              </a:rPr>
              <a:t>Cut costs of building model from scratch</a:t>
            </a:r>
            <a:endParaRPr sz="1800">
              <a:solidFill>
                <a:schemeClr val="dk2"/>
              </a:solidFill>
              <a:latin typeface="Open Sans Light"/>
              <a:ea typeface="Open Sans Light"/>
              <a:cs typeface="Open Sans Light"/>
              <a:sym typeface="Open Sans Light"/>
            </a:endParaRPr>
          </a:p>
          <a:p>
            <a:pPr indent="0" lvl="0" marL="914400" rtl="0" algn="l">
              <a:lnSpc>
                <a:spcPct val="115000"/>
              </a:lnSpc>
              <a:spcBef>
                <a:spcPts val="600"/>
              </a:spcBef>
              <a:spcAft>
                <a:spcPts val="600"/>
              </a:spcAft>
              <a:buNone/>
            </a:pPr>
            <a:r>
              <a:t/>
            </a:r>
            <a:endParaRPr sz="1800">
              <a:solidFill>
                <a:schemeClr val="dk2"/>
              </a:solidFill>
              <a:latin typeface="Open Sans Light"/>
              <a:ea typeface="Open Sans Light"/>
              <a:cs typeface="Open Sans Light"/>
              <a:sym typeface="Open Sans Light"/>
            </a:endParaRPr>
          </a:p>
        </p:txBody>
      </p:sp>
      <p:pic>
        <p:nvPicPr>
          <p:cNvPr id="118" name="Google Shape;118;p20"/>
          <p:cNvPicPr preferRelativeResize="0"/>
          <p:nvPr/>
        </p:nvPicPr>
        <p:blipFill>
          <a:blip r:embed="rId4">
            <a:alphaModFix/>
          </a:blip>
          <a:stretch>
            <a:fillRect/>
          </a:stretch>
        </p:blipFill>
        <p:spPr>
          <a:xfrm>
            <a:off x="5483100" y="1865575"/>
            <a:ext cx="3493325" cy="2254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24" name="Google Shape;124;p2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25" name="Google Shape;125;p21"/>
          <p:cNvPicPr preferRelativeResize="0"/>
          <p:nvPr/>
        </p:nvPicPr>
        <p:blipFill>
          <a:blip r:embed="rId3">
            <a:alphaModFix/>
          </a:blip>
          <a:stretch>
            <a:fillRect/>
          </a:stretch>
        </p:blipFill>
        <p:spPr>
          <a:xfrm>
            <a:off x="0" y="12722"/>
            <a:ext cx="9143999" cy="5118054"/>
          </a:xfrm>
          <a:prstGeom prst="rect">
            <a:avLst/>
          </a:prstGeom>
          <a:noFill/>
          <a:ln>
            <a:noFill/>
          </a:ln>
        </p:spPr>
      </p:pic>
      <p:pic>
        <p:nvPicPr>
          <p:cNvPr id="126" name="Google Shape;126;p21"/>
          <p:cNvPicPr preferRelativeResize="0"/>
          <p:nvPr/>
        </p:nvPicPr>
        <p:blipFill>
          <a:blip r:embed="rId4">
            <a:alphaModFix/>
          </a:blip>
          <a:stretch>
            <a:fillRect/>
          </a:stretch>
        </p:blipFill>
        <p:spPr>
          <a:xfrm>
            <a:off x="3122550" y="0"/>
            <a:ext cx="6021451" cy="866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